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69" r:id="rId2"/>
    <p:sldId id="266" r:id="rId3"/>
    <p:sldId id="282" r:id="rId4"/>
    <p:sldId id="291" r:id="rId5"/>
    <p:sldId id="284" r:id="rId6"/>
    <p:sldId id="296" r:id="rId7"/>
    <p:sldId id="297" r:id="rId8"/>
    <p:sldId id="298" r:id="rId9"/>
    <p:sldId id="299" r:id="rId10"/>
    <p:sldId id="293" r:id="rId11"/>
    <p:sldId id="295" r:id="rId12"/>
    <p:sldId id="300"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Value of  Music Manager Working Slide Deck" id="{BC609DB2-B855-CD41-9C03-63C65EAEBDEC}">
          <p14:sldIdLst>
            <p14:sldId id="269"/>
            <p14:sldId id="266"/>
            <p14:sldId id="282"/>
            <p14:sldId id="291"/>
            <p14:sldId id="284"/>
            <p14:sldId id="296"/>
            <p14:sldId id="297"/>
            <p14:sldId id="298"/>
            <p14:sldId id="299"/>
            <p14:sldId id="293"/>
            <p14:sldId id="295"/>
            <p14:sldId id="300"/>
            <p14:sldId id="2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08F91F-FD42-8440-38E3-F55ED308C0F9}" name="Rebecca Ranson" initials="RR" userId="33031f39ee437b5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62CF8"/>
    <a:srgbClr val="0A047C"/>
    <a:srgbClr val="FF2F92"/>
    <a:srgbClr val="FF40FF"/>
    <a:srgbClr val="FF11B5"/>
    <a:srgbClr val="FF9E33"/>
    <a:srgbClr val="D883FF"/>
    <a:srgbClr val="FF8AD8"/>
    <a:srgbClr val="403B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3"/>
    <p:restoredTop sz="80734" autoAdjust="0"/>
  </p:normalViewPr>
  <p:slideViewPr>
    <p:cSldViewPr snapToGrid="0">
      <p:cViewPr varScale="1">
        <p:scale>
          <a:sx n="81" d="100"/>
          <a:sy n="81" d="100"/>
        </p:scale>
        <p:origin x="1320" y="300"/>
      </p:cViewPr>
      <p:guideLst/>
    </p:cSldViewPr>
  </p:slideViewPr>
  <p:notesTextViewPr>
    <p:cViewPr>
      <p:scale>
        <a:sx n="1" d="1"/>
        <a:sy n="1" d="1"/>
      </p:scale>
      <p:origin x="0" y="0"/>
    </p:cViewPr>
  </p:notesTextViewPr>
  <p:notesViewPr>
    <p:cSldViewPr snapToGrid="0">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B98F3C-3706-A34F-5E7E-8BD659AAE2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5AABBA1-A538-28E7-B961-310621CCC0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DCB14B-8793-AF48-A446-A7DD3233D170}" type="datetimeFigureOut">
              <a:rPr lang="en-GB" smtClean="0"/>
              <a:t>15/09/2025</a:t>
            </a:fld>
            <a:endParaRPr lang="en-GB"/>
          </a:p>
        </p:txBody>
      </p:sp>
      <p:sp>
        <p:nvSpPr>
          <p:cNvPr id="4" name="Footer Placeholder 3">
            <a:extLst>
              <a:ext uri="{FF2B5EF4-FFF2-40B4-BE49-F238E27FC236}">
                <a16:creationId xmlns:a16="http://schemas.microsoft.com/office/drawing/2014/main" id="{084E1810-CD0F-D02D-E968-C93AA41AB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7920F9A-7304-EE1F-1488-8F56BB49AA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516AEA-D6C4-B549-8758-80129F7BFA75}" type="slidenum">
              <a:rPr lang="en-GB" smtClean="0"/>
              <a:t>‹#›</a:t>
            </a:fld>
            <a:endParaRPr lang="en-GB"/>
          </a:p>
        </p:txBody>
      </p:sp>
    </p:spTree>
    <p:extLst>
      <p:ext uri="{BB962C8B-B14F-4D97-AF65-F5344CB8AC3E}">
        <p14:creationId xmlns:p14="http://schemas.microsoft.com/office/powerpoint/2010/main" val="3999626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993A4-9426-41A5-B6EF-F1BFD0448ED8}" type="datetimeFigureOut">
              <a:rPr lang="en-GB" smtClean="0"/>
              <a:t>15/09/2025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656FD-9965-43DC-99C4-FD59F1296B8B}" type="slidenum">
              <a:rPr lang="en-GB" smtClean="0"/>
              <a:t>‹#›</a:t>
            </a:fld>
            <a:endParaRPr lang="en-GB"/>
          </a:p>
        </p:txBody>
      </p:sp>
    </p:spTree>
    <p:extLst>
      <p:ext uri="{BB962C8B-B14F-4D97-AF65-F5344CB8AC3E}">
        <p14:creationId xmlns:p14="http://schemas.microsoft.com/office/powerpoint/2010/main" val="3832293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B656FD-9965-43DC-99C4-FD59F1296B8B}" type="slidenum">
              <a:rPr lang="en-GB" smtClean="0"/>
              <a:t>1</a:t>
            </a:fld>
            <a:endParaRPr lang="en-GB" dirty="0"/>
          </a:p>
        </p:txBody>
      </p:sp>
    </p:spTree>
    <p:extLst>
      <p:ext uri="{BB962C8B-B14F-4D97-AF65-F5344CB8AC3E}">
        <p14:creationId xmlns:p14="http://schemas.microsoft.com/office/powerpoint/2010/main" val="780027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588F1-96D2-C0C6-4698-105CB17F49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D7F00C-81AB-CE0D-E56E-C9F7104833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E99D9-5401-9C5E-325C-335DDEB2B083}"/>
              </a:ext>
            </a:extLst>
          </p:cNvPr>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The difference that managers make to music-makers amounts to £627 million each year  </a:t>
            </a:r>
          </a:p>
          <a:p>
            <a:pPr rtl="0" fontAlgn="base"/>
            <a:r>
              <a:rPr lang="en-US" sz="1200" b="0" i="0" kern="1200" dirty="0">
                <a:solidFill>
                  <a:schemeClr val="tx1"/>
                </a:solidFill>
                <a:effectLst/>
                <a:latin typeface="+mn-lt"/>
                <a:ea typeface="+mn-ea"/>
                <a:cs typeface="+mn-cs"/>
              </a:rPr>
              <a:t>Unsurprisingly, of all those who work in the UK music industry it’s music-makers who managers make the most difference to. </a:t>
            </a:r>
            <a:r>
              <a:rPr lang="en-US" sz="1200" b="1" i="0" kern="1200" dirty="0">
                <a:solidFill>
                  <a:schemeClr val="tx1"/>
                </a:solidFill>
                <a:effectLst/>
                <a:latin typeface="+mn-lt"/>
                <a:ea typeface="+mn-ea"/>
                <a:cs typeface="+mn-cs"/>
              </a:rPr>
              <a:t>Based on our research, the difference that managers make each year to the music-makers they work with is valued at £627 million (£627,335,876).</a:t>
            </a:r>
            <a:r>
              <a:rPr lang="en-US" sz="1200" b="0" i="0" kern="1200" dirty="0">
                <a:solidFill>
                  <a:schemeClr val="tx1"/>
                </a:solidFill>
                <a:effectLst/>
                <a:latin typeface="+mn-lt"/>
                <a:ea typeface="+mn-ea"/>
                <a:cs typeface="+mn-cs"/>
              </a:rPr>
              <a:t> </a:t>
            </a:r>
          </a:p>
          <a:p>
            <a:endParaRPr lang="en-GB" dirty="0"/>
          </a:p>
          <a:p>
            <a:pPr rtl="0" fontAlgn="base"/>
            <a:r>
              <a:rPr lang="en-US" sz="1200" b="1" i="0" kern="1200" dirty="0">
                <a:solidFill>
                  <a:schemeClr val="tx1"/>
                </a:solidFill>
                <a:effectLst/>
                <a:latin typeface="+mn-lt"/>
                <a:ea typeface="+mn-ea"/>
                <a:cs typeface="+mn-cs"/>
              </a:rPr>
              <a:t>For every £1 music-makers spend on manager commission, they get a minimum return of £7.19 </a:t>
            </a:r>
          </a:p>
          <a:p>
            <a:pPr rtl="0" fontAlgn="base"/>
            <a:r>
              <a:rPr lang="en-US" sz="1200" b="0" i="0" kern="1200" dirty="0">
                <a:solidFill>
                  <a:schemeClr val="tx1"/>
                </a:solidFill>
                <a:effectLst/>
                <a:latin typeface="+mn-lt"/>
                <a:ea typeface="+mn-ea"/>
                <a:cs typeface="+mn-cs"/>
              </a:rPr>
              <a:t>Via the commission they pay, music-makers are the main investors in managers. Based on our research, the average total commission paid by music-makers to managers each year is just over £87 million (£87,210,109).  </a:t>
            </a:r>
          </a:p>
          <a:p>
            <a:pPr rtl="0" fontAlgn="base"/>
            <a:endParaRPr lang="en-US"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the UK, commission is generally based on managers receiving 20% of music-maker earnings – equivalent to music-makers getting £4 return for every £1 spent. Our research shows that the actual return on investment is almost double this, as for </a:t>
            </a:r>
            <a:r>
              <a:rPr lang="en-GB" sz="1200" b="1" i="0" kern="1200" dirty="0">
                <a:solidFill>
                  <a:schemeClr val="tx1"/>
                </a:solidFill>
                <a:effectLst/>
                <a:latin typeface="+mn-lt"/>
                <a:ea typeface="+mn-ea"/>
                <a:cs typeface="+mn-cs"/>
              </a:rPr>
              <a:t>every £1 that a music-maker spends on manager commission fees they in fact get a much higher return of £7.19 in economic and social value. Were this added value to be reflected in manager commission, the rate would need to increase from 20% to 36%.</a:t>
            </a:r>
          </a:p>
          <a:p>
            <a:endParaRPr lang="en-GB"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This value relates to the impact managers have on music-maker earnings, self-belief and stress </a:t>
            </a:r>
          </a:p>
          <a:p>
            <a:pPr rtl="0" fontAlgn="base"/>
            <a:r>
              <a:rPr lang="en-US" sz="1200" b="0" i="0" kern="1200" dirty="0">
                <a:solidFill>
                  <a:schemeClr val="tx1"/>
                </a:solidFill>
                <a:effectLst/>
                <a:latin typeface="+mn-lt"/>
                <a:ea typeface="+mn-ea"/>
                <a:cs typeface="+mn-cs"/>
              </a:rPr>
              <a:t>Looking more forensically at the £627m value generated by managers for the music-makers with whom they work, our research indicates that the majority of this – 82% - relates to increased and more secure income, with a further 13% relating to reductions in stress and 5% to increased self-belief.  </a:t>
            </a:r>
          </a:p>
          <a:p>
            <a:pPr rtl="0" fontAlgn="base"/>
            <a:r>
              <a:rPr lang="en-US" sz="1200" b="0" i="0" kern="1200" dirty="0">
                <a:solidFill>
                  <a:schemeClr val="tx1"/>
                </a:solidFill>
                <a:effectLst/>
                <a:latin typeface="+mn-lt"/>
                <a:ea typeface="+mn-ea"/>
                <a:cs typeface="+mn-cs"/>
              </a:rPr>
              <a:t>UK Music data from the past two years provides evidence of the economic impact managers have on the music-makers. This data indicates music-makers with a manager earn more than twice those without management; the former earning on average £43,938 each year, and the latter just £18,9042.  </a:t>
            </a:r>
          </a:p>
          <a:p>
            <a:pPr rtl="0" fontAlgn="base"/>
            <a:r>
              <a:rPr lang="en-US" sz="1200" b="0" i="0" kern="1200" dirty="0">
                <a:solidFill>
                  <a:schemeClr val="tx1"/>
                </a:solidFill>
                <a:effectLst/>
                <a:latin typeface="+mn-lt"/>
                <a:ea typeface="+mn-ea"/>
                <a:cs typeface="+mn-cs"/>
              </a:rPr>
              <a:t>Feedback from participating music-makers indicates they readily acknowledge the economic impact managers can have. However, they place much more emphasis on the strength of their relationships with, and the impact that managers have, in terms of building their self-belief, reducing stress, creating a sense of belonging and ultimately making music-makers feel more empowered, both creatively and in more general terms. </a:t>
            </a:r>
          </a:p>
          <a:p>
            <a:endParaRPr lang="en-US" sz="1200" b="1" i="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9EABBC92-594E-387D-A880-A7AFFC797E6F}"/>
              </a:ext>
            </a:extLst>
          </p:cNvPr>
          <p:cNvSpPr>
            <a:spLocks noGrp="1"/>
          </p:cNvSpPr>
          <p:nvPr>
            <p:ph type="sldNum" sz="quarter" idx="5"/>
          </p:nvPr>
        </p:nvSpPr>
        <p:spPr/>
        <p:txBody>
          <a:bodyPr/>
          <a:lstStyle/>
          <a:p>
            <a:fld id="{81B656FD-9965-43DC-99C4-FD59F1296B8B}" type="slidenum">
              <a:rPr lang="en-GB" smtClean="0"/>
              <a:t>10</a:t>
            </a:fld>
            <a:endParaRPr lang="en-GB"/>
          </a:p>
        </p:txBody>
      </p:sp>
    </p:spTree>
    <p:extLst>
      <p:ext uri="{BB962C8B-B14F-4D97-AF65-F5344CB8AC3E}">
        <p14:creationId xmlns:p14="http://schemas.microsoft.com/office/powerpoint/2010/main" val="1558542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64A6F-3EE2-67D1-5324-20F109950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7B8E6F-08EC-B800-6E46-BA7E1D31F8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6A1C37-1DF0-310F-2783-1D37C00AB47C}"/>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This ‘value chain’ diagram illustrates the inputs these music-makers described managers as making, alongside the measurable outcomes these result in</a:t>
            </a:r>
            <a:r>
              <a:rPr lang="en-US" sz="1200" b="0" i="0" kern="1200" baseline="30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a:t>
            </a:r>
            <a:endParaRPr lang="en-GB" dirty="0"/>
          </a:p>
        </p:txBody>
      </p:sp>
      <p:sp>
        <p:nvSpPr>
          <p:cNvPr id="4" name="Slide Number Placeholder 3">
            <a:extLst>
              <a:ext uri="{FF2B5EF4-FFF2-40B4-BE49-F238E27FC236}">
                <a16:creationId xmlns:a16="http://schemas.microsoft.com/office/drawing/2014/main" id="{8BCA86DE-82B5-8574-08AE-00387AD67529}"/>
              </a:ext>
            </a:extLst>
          </p:cNvPr>
          <p:cNvSpPr>
            <a:spLocks noGrp="1"/>
          </p:cNvSpPr>
          <p:nvPr>
            <p:ph type="sldNum" sz="quarter" idx="5"/>
          </p:nvPr>
        </p:nvSpPr>
        <p:spPr/>
        <p:txBody>
          <a:bodyPr/>
          <a:lstStyle/>
          <a:p>
            <a:fld id="{81B656FD-9965-43DC-99C4-FD59F1296B8B}" type="slidenum">
              <a:rPr lang="en-GB" smtClean="0"/>
              <a:t>11</a:t>
            </a:fld>
            <a:endParaRPr lang="en-GB"/>
          </a:p>
        </p:txBody>
      </p:sp>
    </p:spTree>
    <p:extLst>
      <p:ext uri="{BB962C8B-B14F-4D97-AF65-F5344CB8AC3E}">
        <p14:creationId xmlns:p14="http://schemas.microsoft.com/office/powerpoint/2010/main" val="2295363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B656FD-9965-43DC-99C4-FD59F1296B8B}" type="slidenum">
              <a:rPr lang="en-GB" smtClean="0"/>
              <a:t>13</a:t>
            </a:fld>
            <a:endParaRPr lang="en-GB"/>
          </a:p>
        </p:txBody>
      </p:sp>
    </p:spTree>
    <p:extLst>
      <p:ext uri="{BB962C8B-B14F-4D97-AF65-F5344CB8AC3E}">
        <p14:creationId xmlns:p14="http://schemas.microsoft.com/office/powerpoint/2010/main" val="366157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B656FD-9965-43DC-99C4-FD59F1296B8B}" type="slidenum">
              <a:rPr lang="en-GB" smtClean="0"/>
              <a:t>2</a:t>
            </a:fld>
            <a:endParaRPr lang="en-GB"/>
          </a:p>
        </p:txBody>
      </p:sp>
    </p:spTree>
    <p:extLst>
      <p:ext uri="{BB962C8B-B14F-4D97-AF65-F5344CB8AC3E}">
        <p14:creationId xmlns:p14="http://schemas.microsoft.com/office/powerpoint/2010/main" val="261189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800"/>
              </a:spcBef>
              <a:spcAft>
                <a:spcPts val="1200"/>
              </a:spcAft>
            </a:pPr>
            <a:endParaRPr lang="en-GB" dirty="0"/>
          </a:p>
        </p:txBody>
      </p:sp>
      <p:sp>
        <p:nvSpPr>
          <p:cNvPr id="4" name="Slide Number Placeholder 3"/>
          <p:cNvSpPr>
            <a:spLocks noGrp="1"/>
          </p:cNvSpPr>
          <p:nvPr>
            <p:ph type="sldNum" sz="quarter" idx="5"/>
          </p:nvPr>
        </p:nvSpPr>
        <p:spPr/>
        <p:txBody>
          <a:bodyPr/>
          <a:lstStyle/>
          <a:p>
            <a:fld id="{81B656FD-9965-43DC-99C4-FD59F1296B8B}" type="slidenum">
              <a:rPr lang="en-GB" smtClean="0"/>
              <a:t>3</a:t>
            </a:fld>
            <a:endParaRPr lang="en-GB"/>
          </a:p>
        </p:txBody>
      </p:sp>
    </p:spTree>
    <p:extLst>
      <p:ext uri="{BB962C8B-B14F-4D97-AF65-F5344CB8AC3E}">
        <p14:creationId xmlns:p14="http://schemas.microsoft.com/office/powerpoint/2010/main" val="169024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F34A0-4724-8B5C-9241-8E69508E5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DF468-D609-9531-64C5-C666DFF00C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2E258-ED4A-741A-D85B-AAD2139693C0}"/>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Our research indicates that the difference that music managers make to the UK music industry (music-makers, major and independent labels, agents, publishers, lawyers and brand partnership) is valued at £714 million (£713,796,874) each year. </a:t>
            </a:r>
          </a:p>
          <a:p>
            <a:r>
              <a:rPr lang="en-US" sz="1200" b="1" i="0" kern="1200" dirty="0">
                <a:solidFill>
                  <a:schemeClr val="tx1"/>
                </a:solidFill>
                <a:effectLst/>
                <a:latin typeface="+mn-lt"/>
                <a:ea typeface="+mn-ea"/>
                <a:cs typeface="+mn-cs"/>
              </a:rPr>
              <a:t>Based on the £88 million of direct investment made in managers each year, the return on that investment is 1:8.</a:t>
            </a:r>
            <a:r>
              <a:rPr lang="en-US" sz="1200" b="0" i="0" kern="1200" dirty="0">
                <a:solidFill>
                  <a:schemeClr val="tx1"/>
                </a:solidFill>
                <a:effectLst/>
                <a:latin typeface="+mn-lt"/>
                <a:ea typeface="+mn-ea"/>
                <a:cs typeface="+mn-cs"/>
              </a:rPr>
              <a:t> Each year, the difference made to the music-makers that managers work with is valued at £627 million (£627,335,876), and to other industry stakeholders £86 million (£86,545,492).  </a:t>
            </a:r>
            <a:endParaRPr lang="en-GB" dirty="0"/>
          </a:p>
        </p:txBody>
      </p:sp>
      <p:sp>
        <p:nvSpPr>
          <p:cNvPr id="4" name="Slide Number Placeholder 3">
            <a:extLst>
              <a:ext uri="{FF2B5EF4-FFF2-40B4-BE49-F238E27FC236}">
                <a16:creationId xmlns:a16="http://schemas.microsoft.com/office/drawing/2014/main" id="{D2619B52-5591-9230-0962-B30E5888FD3E}"/>
              </a:ext>
            </a:extLst>
          </p:cNvPr>
          <p:cNvSpPr>
            <a:spLocks noGrp="1"/>
          </p:cNvSpPr>
          <p:nvPr>
            <p:ph type="sldNum" sz="quarter" idx="5"/>
          </p:nvPr>
        </p:nvSpPr>
        <p:spPr/>
        <p:txBody>
          <a:bodyPr/>
          <a:lstStyle/>
          <a:p>
            <a:fld id="{81B656FD-9965-43DC-99C4-FD59F1296B8B}" type="slidenum">
              <a:rPr lang="en-GB" smtClean="0"/>
              <a:t>4</a:t>
            </a:fld>
            <a:endParaRPr lang="en-GB"/>
          </a:p>
        </p:txBody>
      </p:sp>
    </p:spTree>
    <p:extLst>
      <p:ext uri="{BB962C8B-B14F-4D97-AF65-F5344CB8AC3E}">
        <p14:creationId xmlns:p14="http://schemas.microsoft.com/office/powerpoint/2010/main" val="4229025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A4AD2-D95E-B7C5-BB96-ED3B59987E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936B44-F20D-8321-77A0-60A66B5605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D4742F-3C17-39C8-2C3A-273E3C8E0ACA}"/>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Alongside music-makers, our research also explored the difference managers make to other industry stakeholders: major and independent labels, agents, publishers, lawyers and brand partnership managers. These are impacts that are often overlooked, and that have never been measured in the UK.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Based on our research, the difference that managers make each year to these industry peers is valued at a minimum of £86 million (£86,545,492).</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This value relates to the impact managers have on efficiency, connectivity and stress levels </a:t>
            </a:r>
          </a:p>
          <a:p>
            <a:endParaRPr lang="en-US" sz="1200" b="1"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The majority of music-makers that the wider industry stakeholders we consulted work with do have managers – and, if they don’t initially, they are quickly advised to appoint one. Over 90% of all music-makers that labels work with have managers, as do 80% of those that publishers work with, 75% of those that lawyers work with and 60% of those that agents work with.  </a:t>
            </a:r>
          </a:p>
          <a:p>
            <a:pPr rtl="0" fontAlgn="base"/>
            <a:r>
              <a:rPr lang="en-US" sz="1200" b="0" i="0" kern="1200" dirty="0">
                <a:solidFill>
                  <a:schemeClr val="tx1"/>
                </a:solidFill>
                <a:effectLst/>
                <a:latin typeface="+mn-lt"/>
                <a:ea typeface="+mn-ea"/>
                <a:cs typeface="+mn-cs"/>
              </a:rPr>
              <a:t>These industry stakeholders identified increased understanding and efficiency, resulting in increased income and productivity, as the major outcome from working with music managers, and indicated that working with managers can save them at least 1-1.5 days a week. Our research also shows that managers are likely to increase overall industry outputs through these stakeholders by between 48% and 72%. </a:t>
            </a:r>
          </a:p>
          <a:p>
            <a:pPr rtl="0" fontAlgn="base"/>
            <a:r>
              <a:rPr lang="en-US" sz="1200" b="0" i="0" kern="1200" dirty="0">
                <a:solidFill>
                  <a:schemeClr val="tx1"/>
                </a:solidFill>
                <a:effectLst/>
                <a:latin typeface="+mn-lt"/>
                <a:ea typeface="+mn-ea"/>
                <a:cs typeface="+mn-cs"/>
              </a:rPr>
              <a:t>In addition, our research highlighted two other manager-related outcomes for music-makers and wider stakeholders: firstly, they are better connected across the industry and, secondly, they have lower stress levels. Those we consulted on average scored the former outcome at 8/10 in terms of the impact it has on them, and the latter 9/10</a:t>
            </a:r>
            <a:r>
              <a:rPr lang="en-US" sz="1200" b="0" i="0" kern="1200" baseline="30000" dirty="0">
                <a:solidFill>
                  <a:schemeClr val="tx1"/>
                </a:solidFill>
                <a:effectLst/>
                <a:latin typeface="+mn-lt"/>
                <a:ea typeface="+mn-ea"/>
                <a:cs typeface="+mn-cs"/>
              </a:rPr>
              <a:t>4</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This ‘value chain’ diagram illustrates the inputs these industry stakeholders described managers as making, alongside the resulting measurable outcomes</a:t>
            </a:r>
            <a:r>
              <a:rPr lang="en-US" sz="1200" b="0" i="0" kern="1200" baseline="30000" dirty="0">
                <a:solidFill>
                  <a:schemeClr val="tx1"/>
                </a:solidFill>
                <a:effectLst/>
                <a:latin typeface="+mn-lt"/>
                <a:ea typeface="+mn-ea"/>
                <a:cs typeface="+mn-cs"/>
              </a:rPr>
              <a:t>5</a:t>
            </a:r>
            <a:r>
              <a:rPr lang="en-US" sz="1200" b="0" i="0" kern="1200" dirty="0">
                <a:solidFill>
                  <a:schemeClr val="tx1"/>
                </a:solidFill>
                <a:effectLst/>
                <a:latin typeface="+mn-lt"/>
                <a:ea typeface="+mn-ea"/>
                <a:cs typeface="+mn-cs"/>
              </a:rPr>
              <a:t>. Our research shows that the value chains are the same for each industry stakeholder, although the actual valuations for end outcomes differ. </a:t>
            </a:r>
          </a:p>
          <a:p>
            <a:endParaRPr lang="en-GB" dirty="0"/>
          </a:p>
        </p:txBody>
      </p:sp>
      <p:sp>
        <p:nvSpPr>
          <p:cNvPr id="4" name="Slide Number Placeholder 3">
            <a:extLst>
              <a:ext uri="{FF2B5EF4-FFF2-40B4-BE49-F238E27FC236}">
                <a16:creationId xmlns:a16="http://schemas.microsoft.com/office/drawing/2014/main" id="{F6E0C6DD-B563-1844-75CA-35F3DB1A78D8}"/>
              </a:ext>
            </a:extLst>
          </p:cNvPr>
          <p:cNvSpPr>
            <a:spLocks noGrp="1"/>
          </p:cNvSpPr>
          <p:nvPr>
            <p:ph type="sldNum" sz="quarter" idx="5"/>
          </p:nvPr>
        </p:nvSpPr>
        <p:spPr/>
        <p:txBody>
          <a:bodyPr/>
          <a:lstStyle/>
          <a:p>
            <a:fld id="{81B656FD-9965-43DC-99C4-FD59F1296B8B}" type="slidenum">
              <a:rPr lang="en-GB" smtClean="0"/>
              <a:t>5</a:t>
            </a:fld>
            <a:endParaRPr lang="en-GB"/>
          </a:p>
        </p:txBody>
      </p:sp>
    </p:spTree>
    <p:extLst>
      <p:ext uri="{BB962C8B-B14F-4D97-AF65-F5344CB8AC3E}">
        <p14:creationId xmlns:p14="http://schemas.microsoft.com/office/powerpoint/2010/main" val="115385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22109-2388-5C87-20A6-FB8AC4DD87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19C642-DF6E-4166-8035-92B72EC283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8E5920-BFD3-64FC-9E3C-90BC7D9FB7DA}"/>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Alongside music-makers, our research also explored the difference managers make to other industry stakeholders: major and independent labels, agents, publishers, lawyers and brand partnership managers. These are impacts that are often overlooked, and that have never been measured in the UK.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Based on our research, the difference that managers make each year to these industry peers is valued at a minimum of £86 million (£86,545,492).</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This value relates to the impact managers have on efficiency, connectivity and stress levels </a:t>
            </a:r>
          </a:p>
          <a:p>
            <a:endParaRPr lang="en-US" sz="1200" b="1"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The majority of music-makers that the wider industry stakeholders we consulted work with do have managers – and, if they don’t initially, they are quickly advised to appoint one. Over 90% of all music-makers that labels work with have managers, as do 80% of those that publishers work with, 75% of those that lawyers work with and 60% of those that agents work with.  </a:t>
            </a:r>
          </a:p>
          <a:p>
            <a:pPr rtl="0" fontAlgn="base"/>
            <a:r>
              <a:rPr lang="en-US" sz="1200" b="0" i="0" kern="1200" dirty="0">
                <a:solidFill>
                  <a:schemeClr val="tx1"/>
                </a:solidFill>
                <a:effectLst/>
                <a:latin typeface="+mn-lt"/>
                <a:ea typeface="+mn-ea"/>
                <a:cs typeface="+mn-cs"/>
              </a:rPr>
              <a:t>These industry stakeholders identified increased understanding and efficiency, resulting in increased income and productivity, as the major outcome from working with music managers, and indicated that working with managers can save them at least 1-1.5 days a week. Our research also shows that managers are likely to increase overall industry outputs through these stakeholders by between 48% and 72%. </a:t>
            </a:r>
          </a:p>
          <a:p>
            <a:pPr rtl="0" fontAlgn="base"/>
            <a:r>
              <a:rPr lang="en-US" sz="1200" b="0" i="0" kern="1200" dirty="0">
                <a:solidFill>
                  <a:schemeClr val="tx1"/>
                </a:solidFill>
                <a:effectLst/>
                <a:latin typeface="+mn-lt"/>
                <a:ea typeface="+mn-ea"/>
                <a:cs typeface="+mn-cs"/>
              </a:rPr>
              <a:t>In addition, our research highlighted two other manager-related outcomes for music-makers and wider stakeholders: firstly, they are better connected across the industry and, secondly, they have lower stress levels. Those we consulted on average scored the former outcome at 8/10 in terms of the impact it has on them, and the latter 9/10</a:t>
            </a:r>
            <a:r>
              <a:rPr lang="en-US" sz="1200" b="0" i="0" kern="1200" baseline="30000" dirty="0">
                <a:solidFill>
                  <a:schemeClr val="tx1"/>
                </a:solidFill>
                <a:effectLst/>
                <a:latin typeface="+mn-lt"/>
                <a:ea typeface="+mn-ea"/>
                <a:cs typeface="+mn-cs"/>
              </a:rPr>
              <a:t>4</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This ‘value chain’ diagram illustrates the inputs these industry stakeholders described managers as making, alongside the resulting measurable outcomes</a:t>
            </a:r>
            <a:r>
              <a:rPr lang="en-US" sz="1200" b="0" i="0" kern="1200" baseline="30000" dirty="0">
                <a:solidFill>
                  <a:schemeClr val="tx1"/>
                </a:solidFill>
                <a:effectLst/>
                <a:latin typeface="+mn-lt"/>
                <a:ea typeface="+mn-ea"/>
                <a:cs typeface="+mn-cs"/>
              </a:rPr>
              <a:t>5</a:t>
            </a:r>
            <a:r>
              <a:rPr lang="en-US" sz="1200" b="0" i="0" kern="1200" dirty="0">
                <a:solidFill>
                  <a:schemeClr val="tx1"/>
                </a:solidFill>
                <a:effectLst/>
                <a:latin typeface="+mn-lt"/>
                <a:ea typeface="+mn-ea"/>
                <a:cs typeface="+mn-cs"/>
              </a:rPr>
              <a:t>. Our research shows that the value chains are the same for each industry stakeholder, although the actual valuations for end outcomes differ. </a:t>
            </a:r>
          </a:p>
          <a:p>
            <a:endParaRPr lang="en-GB" dirty="0"/>
          </a:p>
        </p:txBody>
      </p:sp>
      <p:sp>
        <p:nvSpPr>
          <p:cNvPr id="4" name="Slide Number Placeholder 3">
            <a:extLst>
              <a:ext uri="{FF2B5EF4-FFF2-40B4-BE49-F238E27FC236}">
                <a16:creationId xmlns:a16="http://schemas.microsoft.com/office/drawing/2014/main" id="{11DFD516-7970-47D5-0EE1-68DFB4D0099A}"/>
              </a:ext>
            </a:extLst>
          </p:cNvPr>
          <p:cNvSpPr>
            <a:spLocks noGrp="1"/>
          </p:cNvSpPr>
          <p:nvPr>
            <p:ph type="sldNum" sz="quarter" idx="5"/>
          </p:nvPr>
        </p:nvSpPr>
        <p:spPr/>
        <p:txBody>
          <a:bodyPr/>
          <a:lstStyle/>
          <a:p>
            <a:fld id="{81B656FD-9965-43DC-99C4-FD59F1296B8B}" type="slidenum">
              <a:rPr lang="en-GB" smtClean="0"/>
              <a:t>6</a:t>
            </a:fld>
            <a:endParaRPr lang="en-GB"/>
          </a:p>
        </p:txBody>
      </p:sp>
    </p:spTree>
    <p:extLst>
      <p:ext uri="{BB962C8B-B14F-4D97-AF65-F5344CB8AC3E}">
        <p14:creationId xmlns:p14="http://schemas.microsoft.com/office/powerpoint/2010/main" val="4179717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29AD0-334B-19AE-5BC0-9E2A00936D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DEA46-E0E6-8B7B-CAE9-C37832FF7D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CA05C3-8A52-F013-4DE6-A76A7E8CD61C}"/>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i="0" dirty="0">
                <a:solidFill>
                  <a:srgbClr val="000000"/>
                </a:solidFill>
                <a:effectLst/>
                <a:latin typeface="Aptos SemiBold" panose="020B0004020202020204" pitchFamily="34" charset="0"/>
              </a:rPr>
              <a:t>Major record labels in the UK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Aptos Light" panose="020B0004020202020204" pitchFamily="34" charset="0"/>
              </a:rPr>
              <a:t>Our research indicates that outside the earnings of such labels from the music-makers on their rosters and what the managers are paid, managers generate an additional £57 million </a:t>
            </a:r>
            <a:r>
              <a:rPr lang="en-GB" sz="1200" b="1" i="0" dirty="0">
                <a:effectLst/>
                <a:latin typeface="Aptos ExtraBold" panose="020B0004020202020204" pitchFamily="34" charset="0"/>
              </a:rPr>
              <a:t>(£57,474,984)</a:t>
            </a:r>
            <a:r>
              <a:rPr lang="en-GB" sz="1200" b="0" i="0" dirty="0">
                <a:solidFill>
                  <a:srgbClr val="000000"/>
                </a:solidFill>
                <a:effectLst/>
                <a:latin typeface="Aptos Light" panose="020B0004020202020204" pitchFamily="34" charset="0"/>
              </a:rPr>
              <a:t> of economic impact for the UK’s three major labels. The key measurable outcome for major labels is increased efficiency.</a:t>
            </a:r>
            <a:endParaRPr lang="en-GB" dirty="0"/>
          </a:p>
          <a:p>
            <a:pPr marL="0" indent="0">
              <a:buNone/>
            </a:pPr>
            <a:endParaRPr lang="en-US" sz="1200" b="1" i="0" kern="1200" dirty="0">
              <a:solidFill>
                <a:schemeClr val="tx1"/>
              </a:solidFill>
              <a:effectLst/>
              <a:latin typeface="+mn-lt"/>
              <a:ea typeface="+mn-ea"/>
              <a:cs typeface="+mn-cs"/>
            </a:endParaRPr>
          </a:p>
          <a:p>
            <a:pPr marL="0" indent="0">
              <a:buNone/>
            </a:pPr>
            <a:r>
              <a:rPr lang="en-US" sz="1200" b="1" i="0" kern="1200" dirty="0">
                <a:solidFill>
                  <a:schemeClr val="tx1"/>
                </a:solidFill>
                <a:effectLst/>
                <a:latin typeface="+mn-lt"/>
                <a:ea typeface="+mn-ea"/>
                <a:cs typeface="+mn-cs"/>
              </a:rPr>
              <a:t>2. Independent record labels in the UK</a:t>
            </a:r>
          </a:p>
          <a:p>
            <a:pPr marL="0" indent="0">
              <a:buNone/>
            </a:pPr>
            <a:r>
              <a:rPr lang="en-US" sz="1200" b="0" i="0" kern="1200" dirty="0">
                <a:solidFill>
                  <a:schemeClr val="tx1"/>
                </a:solidFill>
                <a:effectLst/>
                <a:latin typeface="+mn-lt"/>
                <a:ea typeface="+mn-ea"/>
                <a:cs typeface="+mn-cs"/>
              </a:rPr>
              <a:t>Similarly, besides earnings from music-makers on their rosters for independent labels and what managers are paid, managers generate additional economic impact of just under £8.9 million </a:t>
            </a:r>
            <a:r>
              <a:rPr lang="en-US" sz="1200" b="1" i="0" kern="1200" dirty="0">
                <a:solidFill>
                  <a:schemeClr val="tx1"/>
                </a:solidFill>
                <a:effectLst/>
                <a:latin typeface="+mn-lt"/>
                <a:ea typeface="+mn-ea"/>
                <a:cs typeface="+mn-cs"/>
              </a:rPr>
              <a:t>(£8,863,256)</a:t>
            </a:r>
            <a:r>
              <a:rPr lang="en-US" sz="1200" b="0" i="0" kern="1200" dirty="0">
                <a:solidFill>
                  <a:schemeClr val="tx1"/>
                </a:solidFill>
                <a:effectLst/>
                <a:latin typeface="+mn-lt"/>
                <a:ea typeface="+mn-ea"/>
                <a:cs typeface="+mn-cs"/>
              </a:rPr>
              <a:t> for the UK’s estimated 500 independent record labels and distributors. The key measurable outcome for these independent labels and distributors is also increased efficiency. </a:t>
            </a:r>
            <a:endParaRPr lang="en-US" sz="1200" b="1" i="0" kern="1200" dirty="0">
              <a:solidFill>
                <a:schemeClr val="tx1"/>
              </a:solidFill>
              <a:effectLst/>
              <a:latin typeface="+mn-lt"/>
              <a:ea typeface="+mn-ea"/>
              <a:cs typeface="+mn-cs"/>
            </a:endParaRPr>
          </a:p>
          <a:p>
            <a:pPr marL="228600" indent="-228600">
              <a:buAutoNum type="arabicPeriod"/>
            </a:pPr>
            <a:endParaRPr lang="en-GB" dirty="0"/>
          </a:p>
          <a:p>
            <a:pPr marL="0" indent="0">
              <a:buNone/>
            </a:pPr>
            <a:r>
              <a:rPr lang="en-US" sz="1200" b="1" i="0" kern="1200" dirty="0">
                <a:solidFill>
                  <a:schemeClr val="tx1"/>
                </a:solidFill>
                <a:effectLst/>
                <a:latin typeface="+mn-lt"/>
                <a:ea typeface="+mn-ea"/>
                <a:cs typeface="+mn-cs"/>
              </a:rPr>
              <a:t>3. Live music agents in the UK</a:t>
            </a:r>
          </a:p>
          <a:p>
            <a:pPr marL="0" indent="0">
              <a:buNone/>
            </a:pPr>
            <a:r>
              <a:rPr lang="en-US" sz="1200" b="0" i="0" kern="1200" dirty="0">
                <a:solidFill>
                  <a:schemeClr val="tx1"/>
                </a:solidFill>
                <a:effectLst/>
                <a:latin typeface="+mn-lt"/>
                <a:ea typeface="+mn-ea"/>
                <a:cs typeface="+mn-cs"/>
              </a:rPr>
              <a:t>Aside from earnings for agents gained from music-makers on their rosters and what managers are paid, managers generate an additional £12 million </a:t>
            </a:r>
            <a:r>
              <a:rPr lang="en-US" sz="1200" b="1" i="0" kern="1200" dirty="0">
                <a:solidFill>
                  <a:schemeClr val="tx1"/>
                </a:solidFill>
                <a:effectLst/>
                <a:latin typeface="+mn-lt"/>
                <a:ea typeface="+mn-ea"/>
                <a:cs typeface="+mn-cs"/>
              </a:rPr>
              <a:t>(£12,496,716)</a:t>
            </a:r>
            <a:r>
              <a:rPr lang="en-US" sz="1200" b="0" i="0" kern="1200" dirty="0">
                <a:solidFill>
                  <a:schemeClr val="tx1"/>
                </a:solidFill>
                <a:effectLst/>
                <a:latin typeface="+mn-lt"/>
                <a:ea typeface="+mn-ea"/>
                <a:cs typeface="+mn-cs"/>
              </a:rPr>
              <a:t> social and economic impact for the UK’s 500 live music agents. The key measurable outcomes for such agents are again increased efficiency, plus better connectivity within the industry and reduced stress. </a:t>
            </a:r>
          </a:p>
          <a:p>
            <a:pPr marL="0" indent="0">
              <a:buNone/>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4. </a:t>
            </a:r>
            <a:r>
              <a:rPr lang="en-US" sz="1200" b="1" i="0" kern="1200" dirty="0">
                <a:solidFill>
                  <a:schemeClr val="tx1"/>
                </a:solidFill>
                <a:effectLst/>
                <a:latin typeface="+mn-lt"/>
                <a:ea typeface="+mn-ea"/>
                <a:cs typeface="+mn-cs"/>
              </a:rPr>
              <a:t>Music publishers in the UK </a:t>
            </a:r>
          </a:p>
          <a:p>
            <a:pPr marL="0" indent="0">
              <a:buNone/>
            </a:pPr>
            <a:r>
              <a:rPr lang="en-US" sz="1200" b="0" i="0" kern="1200" dirty="0">
                <a:solidFill>
                  <a:schemeClr val="tx1"/>
                </a:solidFill>
                <a:effectLst/>
                <a:latin typeface="+mn-lt"/>
                <a:ea typeface="+mn-ea"/>
                <a:cs typeface="+mn-cs"/>
              </a:rPr>
              <a:t>Besides earnings for publishers from music-makers with whom they work and what managers are paid; managers generate an additional £5.9 million </a:t>
            </a:r>
            <a:r>
              <a:rPr lang="en-US" sz="1200" b="1" i="0" kern="1200" dirty="0">
                <a:solidFill>
                  <a:schemeClr val="tx1"/>
                </a:solidFill>
                <a:effectLst/>
                <a:latin typeface="+mn-lt"/>
                <a:ea typeface="+mn-ea"/>
                <a:cs typeface="+mn-cs"/>
              </a:rPr>
              <a:t>(£5,960,110)</a:t>
            </a:r>
            <a:r>
              <a:rPr lang="en-US" sz="1200" b="0" i="0" kern="1200" dirty="0">
                <a:solidFill>
                  <a:schemeClr val="tx1"/>
                </a:solidFill>
                <a:effectLst/>
                <a:latin typeface="+mn-lt"/>
                <a:ea typeface="+mn-ea"/>
                <a:cs typeface="+mn-cs"/>
              </a:rPr>
              <a:t> of social and economic impact for the UK’s 200 music publishers. The key measurable outcomes for them are again increased efficiency, plus better connectivity within the industry and reduced stress. </a:t>
            </a:r>
            <a:endParaRPr lang="en-US" sz="1200" b="1" i="0" kern="1200" dirty="0">
              <a:solidFill>
                <a:schemeClr val="tx1"/>
              </a:solidFill>
              <a:effectLst/>
              <a:latin typeface="+mn-lt"/>
              <a:ea typeface="+mn-ea"/>
              <a:cs typeface="+mn-cs"/>
            </a:endParaRPr>
          </a:p>
          <a:p>
            <a:pPr marL="228600" indent="-228600">
              <a:buAutoNum type="arabicPeriod"/>
            </a:pPr>
            <a:endParaRPr lang="en-GB" dirty="0"/>
          </a:p>
          <a:p>
            <a:pPr marL="0" indent="0">
              <a:buNone/>
            </a:pPr>
            <a:r>
              <a:rPr lang="en-GB" dirty="0"/>
              <a:t>5. </a:t>
            </a:r>
            <a:r>
              <a:rPr lang="en-US" sz="1200" b="1" i="0" kern="1200" dirty="0">
                <a:solidFill>
                  <a:schemeClr val="tx1"/>
                </a:solidFill>
                <a:effectLst/>
                <a:latin typeface="+mn-lt"/>
                <a:ea typeface="+mn-ea"/>
                <a:cs typeface="+mn-cs"/>
              </a:rPr>
              <a:t>Music lawyers in the UK </a:t>
            </a:r>
          </a:p>
          <a:p>
            <a:pPr marL="0" indent="0">
              <a:buNone/>
            </a:pPr>
            <a:r>
              <a:rPr lang="en-US" sz="1200" b="0" i="0" kern="1200" dirty="0">
                <a:solidFill>
                  <a:schemeClr val="tx1"/>
                </a:solidFill>
                <a:effectLst/>
                <a:latin typeface="+mn-lt"/>
                <a:ea typeface="+mn-ea"/>
                <a:cs typeface="+mn-cs"/>
              </a:rPr>
              <a:t>Outside lawyers’ earnings from music-makers with whom they work and what managers are paid; managers generate an additional £2 million </a:t>
            </a:r>
            <a:r>
              <a:rPr lang="en-US" sz="1200" b="1" i="0" kern="1200" dirty="0">
                <a:solidFill>
                  <a:schemeClr val="tx1"/>
                </a:solidFill>
                <a:effectLst/>
                <a:latin typeface="+mn-lt"/>
                <a:ea typeface="+mn-ea"/>
                <a:cs typeface="+mn-cs"/>
              </a:rPr>
              <a:t>(£1,979,935)</a:t>
            </a:r>
            <a:r>
              <a:rPr lang="en-US" sz="1200" b="0" i="0" kern="1200" dirty="0">
                <a:solidFill>
                  <a:schemeClr val="tx1"/>
                </a:solidFill>
                <a:effectLst/>
                <a:latin typeface="+mn-lt"/>
                <a:ea typeface="+mn-ea"/>
                <a:cs typeface="+mn-cs"/>
              </a:rPr>
              <a:t> of social and economic impact for the UK’s 73 specialist music lawyers ranked on Chambers . The key measurable outcomes for them are again increased income efficiency, plus better connectivity within the industry and reduced stress. </a:t>
            </a:r>
          </a:p>
          <a:p>
            <a:pPr marL="0" indent="0">
              <a:buNone/>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6. </a:t>
            </a:r>
            <a:r>
              <a:rPr lang="en-US" sz="1200" b="1" i="0" kern="1200" dirty="0">
                <a:solidFill>
                  <a:schemeClr val="tx1"/>
                </a:solidFill>
                <a:effectLst/>
                <a:latin typeface="+mn-lt"/>
                <a:ea typeface="+mn-ea"/>
                <a:cs typeface="+mn-cs"/>
              </a:rPr>
              <a:t>Brand partnership managers in the UK </a:t>
            </a:r>
          </a:p>
          <a:p>
            <a:pPr marL="0" indent="0">
              <a:buNone/>
            </a:pPr>
            <a:r>
              <a:rPr lang="en-US" sz="1200" b="0" i="0" kern="1200" dirty="0">
                <a:solidFill>
                  <a:schemeClr val="tx1"/>
                </a:solidFill>
                <a:effectLst/>
                <a:latin typeface="+mn-lt"/>
                <a:ea typeface="+mn-ea"/>
                <a:cs typeface="+mn-cs"/>
              </a:rPr>
              <a:t>Outside of the benefit gained from partnerships brand partnership managers have with music-makers with whom they work and what the managers are paid, managers generate an additional £0.22 million </a:t>
            </a:r>
            <a:r>
              <a:rPr lang="en-US" sz="1200" b="1" i="0" kern="1200" dirty="0">
                <a:solidFill>
                  <a:schemeClr val="tx1"/>
                </a:solidFill>
                <a:effectLst/>
                <a:latin typeface="+mn-lt"/>
                <a:ea typeface="+mn-ea"/>
                <a:cs typeface="+mn-cs"/>
              </a:rPr>
              <a:t>(£224,406)</a:t>
            </a:r>
            <a:r>
              <a:rPr lang="en-US" sz="1200" b="0" i="0" kern="1200" dirty="0">
                <a:solidFill>
                  <a:schemeClr val="tx1"/>
                </a:solidFill>
                <a:effectLst/>
                <a:latin typeface="+mn-lt"/>
                <a:ea typeface="+mn-ea"/>
                <a:cs typeface="+mn-cs"/>
              </a:rPr>
              <a:t> of social and economic impact for the 10 main brand partnership managers working in the UK music industry. The key measurable outcomes for them are again increased efficiency, plus better connectivity within the industry and reduced stress. </a:t>
            </a:r>
            <a:endParaRPr lang="en-GB" dirty="0"/>
          </a:p>
        </p:txBody>
      </p:sp>
      <p:sp>
        <p:nvSpPr>
          <p:cNvPr id="4" name="Slide Number Placeholder 3">
            <a:extLst>
              <a:ext uri="{FF2B5EF4-FFF2-40B4-BE49-F238E27FC236}">
                <a16:creationId xmlns:a16="http://schemas.microsoft.com/office/drawing/2014/main" id="{9EB3F4FA-705F-216B-CF9F-054C6420CBA9}"/>
              </a:ext>
            </a:extLst>
          </p:cNvPr>
          <p:cNvSpPr>
            <a:spLocks noGrp="1"/>
          </p:cNvSpPr>
          <p:nvPr>
            <p:ph type="sldNum" sz="quarter" idx="5"/>
          </p:nvPr>
        </p:nvSpPr>
        <p:spPr/>
        <p:txBody>
          <a:bodyPr/>
          <a:lstStyle/>
          <a:p>
            <a:fld id="{81B656FD-9965-43DC-99C4-FD59F1296B8B}" type="slidenum">
              <a:rPr lang="en-GB" smtClean="0"/>
              <a:t>7</a:t>
            </a:fld>
            <a:endParaRPr lang="en-GB"/>
          </a:p>
        </p:txBody>
      </p:sp>
    </p:spTree>
    <p:extLst>
      <p:ext uri="{BB962C8B-B14F-4D97-AF65-F5344CB8AC3E}">
        <p14:creationId xmlns:p14="http://schemas.microsoft.com/office/powerpoint/2010/main" val="3982134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64B48-F990-BF02-5550-3C1CDC5B14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B4C8AC-08FA-5F07-6069-4A3D49F88F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0C82EF-B48F-5117-1534-1105FDD789D8}"/>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i="0" dirty="0">
                <a:solidFill>
                  <a:srgbClr val="000000"/>
                </a:solidFill>
                <a:effectLst/>
                <a:latin typeface="Aptos SemiBold" panose="020B0004020202020204" pitchFamily="34" charset="0"/>
              </a:rPr>
              <a:t>Major record labels in the UK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Aptos Light" panose="020B0004020202020204" pitchFamily="34" charset="0"/>
              </a:rPr>
              <a:t>Our research indicates that outside the earnings of such labels from the music-makers on their rosters and what the managers are paid, managers generate an additional £57 million </a:t>
            </a:r>
            <a:r>
              <a:rPr lang="en-GB" sz="1200" b="1" i="0" dirty="0">
                <a:effectLst/>
                <a:latin typeface="Aptos ExtraBold" panose="020B0004020202020204" pitchFamily="34" charset="0"/>
              </a:rPr>
              <a:t>(£57,474,984)</a:t>
            </a:r>
            <a:r>
              <a:rPr lang="en-GB" sz="1200" b="0" i="0" dirty="0">
                <a:solidFill>
                  <a:srgbClr val="000000"/>
                </a:solidFill>
                <a:effectLst/>
                <a:latin typeface="Aptos Light" panose="020B0004020202020204" pitchFamily="34" charset="0"/>
              </a:rPr>
              <a:t> of economic impact for the UK’s three major labels. The key measurable outcome for major labels is increased efficiency.</a:t>
            </a:r>
            <a:endParaRPr lang="en-GB" dirty="0"/>
          </a:p>
          <a:p>
            <a:pPr marL="0" indent="0">
              <a:buNone/>
            </a:pPr>
            <a:endParaRPr lang="en-US" sz="1200" b="1" i="0" kern="1200" dirty="0">
              <a:solidFill>
                <a:schemeClr val="tx1"/>
              </a:solidFill>
              <a:effectLst/>
              <a:latin typeface="+mn-lt"/>
              <a:ea typeface="+mn-ea"/>
              <a:cs typeface="+mn-cs"/>
            </a:endParaRPr>
          </a:p>
          <a:p>
            <a:pPr marL="0" indent="0">
              <a:buNone/>
            </a:pPr>
            <a:r>
              <a:rPr lang="en-US" sz="1200" b="1" i="0" kern="1200" dirty="0">
                <a:solidFill>
                  <a:schemeClr val="tx1"/>
                </a:solidFill>
                <a:effectLst/>
                <a:latin typeface="+mn-lt"/>
                <a:ea typeface="+mn-ea"/>
                <a:cs typeface="+mn-cs"/>
              </a:rPr>
              <a:t>2. Independent record labels in the UK</a:t>
            </a:r>
          </a:p>
          <a:p>
            <a:pPr marL="0" indent="0">
              <a:buNone/>
            </a:pPr>
            <a:r>
              <a:rPr lang="en-US" sz="1200" b="0" i="0" kern="1200" dirty="0">
                <a:solidFill>
                  <a:schemeClr val="tx1"/>
                </a:solidFill>
                <a:effectLst/>
                <a:latin typeface="+mn-lt"/>
                <a:ea typeface="+mn-ea"/>
                <a:cs typeface="+mn-cs"/>
              </a:rPr>
              <a:t>Similarly, besides earnings from music-makers on their rosters for independent labels and what managers are paid, managers generate additional economic impact of just under £8.9 million </a:t>
            </a:r>
            <a:r>
              <a:rPr lang="en-US" sz="1200" b="1" i="0" kern="1200" dirty="0">
                <a:solidFill>
                  <a:schemeClr val="tx1"/>
                </a:solidFill>
                <a:effectLst/>
                <a:latin typeface="+mn-lt"/>
                <a:ea typeface="+mn-ea"/>
                <a:cs typeface="+mn-cs"/>
              </a:rPr>
              <a:t>(£8,863,256)</a:t>
            </a:r>
            <a:r>
              <a:rPr lang="en-US" sz="1200" b="0" i="0" kern="1200" dirty="0">
                <a:solidFill>
                  <a:schemeClr val="tx1"/>
                </a:solidFill>
                <a:effectLst/>
                <a:latin typeface="+mn-lt"/>
                <a:ea typeface="+mn-ea"/>
                <a:cs typeface="+mn-cs"/>
              </a:rPr>
              <a:t> for the UK’s estimated 500 independent record labels and distributors. The key measurable outcome for these independent labels and distributors is also increased efficiency. </a:t>
            </a:r>
            <a:endParaRPr lang="en-US" sz="1200" b="1" i="0" kern="1200" dirty="0">
              <a:solidFill>
                <a:schemeClr val="tx1"/>
              </a:solidFill>
              <a:effectLst/>
              <a:latin typeface="+mn-lt"/>
              <a:ea typeface="+mn-ea"/>
              <a:cs typeface="+mn-cs"/>
            </a:endParaRPr>
          </a:p>
          <a:p>
            <a:pPr marL="228600" indent="-228600">
              <a:buAutoNum type="arabicPeriod"/>
            </a:pPr>
            <a:endParaRPr lang="en-GB" dirty="0"/>
          </a:p>
          <a:p>
            <a:pPr marL="0" indent="0">
              <a:buNone/>
            </a:pPr>
            <a:r>
              <a:rPr lang="en-US" sz="1200" b="1" i="0" kern="1200" dirty="0">
                <a:solidFill>
                  <a:schemeClr val="tx1"/>
                </a:solidFill>
                <a:effectLst/>
                <a:latin typeface="+mn-lt"/>
                <a:ea typeface="+mn-ea"/>
                <a:cs typeface="+mn-cs"/>
              </a:rPr>
              <a:t>3. Live music agents in the UK</a:t>
            </a:r>
          </a:p>
          <a:p>
            <a:pPr marL="0" indent="0">
              <a:buNone/>
            </a:pPr>
            <a:r>
              <a:rPr lang="en-US" sz="1200" b="0" i="0" kern="1200" dirty="0">
                <a:solidFill>
                  <a:schemeClr val="tx1"/>
                </a:solidFill>
                <a:effectLst/>
                <a:latin typeface="+mn-lt"/>
                <a:ea typeface="+mn-ea"/>
                <a:cs typeface="+mn-cs"/>
              </a:rPr>
              <a:t>Aside from earnings for agents gained from music-makers on their rosters and what managers are paid, managers generate an additional £12 million </a:t>
            </a:r>
            <a:r>
              <a:rPr lang="en-US" sz="1200" b="1" i="0" kern="1200" dirty="0">
                <a:solidFill>
                  <a:schemeClr val="tx1"/>
                </a:solidFill>
                <a:effectLst/>
                <a:latin typeface="+mn-lt"/>
                <a:ea typeface="+mn-ea"/>
                <a:cs typeface="+mn-cs"/>
              </a:rPr>
              <a:t>(£12,496,716)</a:t>
            </a:r>
            <a:r>
              <a:rPr lang="en-US" sz="1200" b="0" i="0" kern="1200" dirty="0">
                <a:solidFill>
                  <a:schemeClr val="tx1"/>
                </a:solidFill>
                <a:effectLst/>
                <a:latin typeface="+mn-lt"/>
                <a:ea typeface="+mn-ea"/>
                <a:cs typeface="+mn-cs"/>
              </a:rPr>
              <a:t> social and economic impact for the UK’s 500 live music agents. The key measurable outcomes for such agents are again increased efficiency, plus better connectivity within the industry and reduced stress. </a:t>
            </a:r>
          </a:p>
          <a:p>
            <a:pPr marL="0" indent="0">
              <a:buNone/>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4. </a:t>
            </a:r>
            <a:r>
              <a:rPr lang="en-US" sz="1200" b="1" i="0" kern="1200" dirty="0">
                <a:solidFill>
                  <a:schemeClr val="tx1"/>
                </a:solidFill>
                <a:effectLst/>
                <a:latin typeface="+mn-lt"/>
                <a:ea typeface="+mn-ea"/>
                <a:cs typeface="+mn-cs"/>
              </a:rPr>
              <a:t>Music publishers in the UK </a:t>
            </a:r>
          </a:p>
          <a:p>
            <a:pPr marL="0" indent="0">
              <a:buNone/>
            </a:pPr>
            <a:r>
              <a:rPr lang="en-US" sz="1200" b="0" i="0" kern="1200" dirty="0">
                <a:solidFill>
                  <a:schemeClr val="tx1"/>
                </a:solidFill>
                <a:effectLst/>
                <a:latin typeface="+mn-lt"/>
                <a:ea typeface="+mn-ea"/>
                <a:cs typeface="+mn-cs"/>
              </a:rPr>
              <a:t>Besides earnings for publishers from music-makers with whom they work and what managers are paid; managers generate an additional £5.9 million </a:t>
            </a:r>
            <a:r>
              <a:rPr lang="en-US" sz="1200" b="1" i="0" kern="1200" dirty="0">
                <a:solidFill>
                  <a:schemeClr val="tx1"/>
                </a:solidFill>
                <a:effectLst/>
                <a:latin typeface="+mn-lt"/>
                <a:ea typeface="+mn-ea"/>
                <a:cs typeface="+mn-cs"/>
              </a:rPr>
              <a:t>(£5,960,110)</a:t>
            </a:r>
            <a:r>
              <a:rPr lang="en-US" sz="1200" b="0" i="0" kern="1200" dirty="0">
                <a:solidFill>
                  <a:schemeClr val="tx1"/>
                </a:solidFill>
                <a:effectLst/>
                <a:latin typeface="+mn-lt"/>
                <a:ea typeface="+mn-ea"/>
                <a:cs typeface="+mn-cs"/>
              </a:rPr>
              <a:t> of social and economic impact for the UK’s 200 music publishers. The key measurable outcomes for them are again increased efficiency, plus better connectivity within the industry and reduced stress. </a:t>
            </a:r>
            <a:endParaRPr lang="en-US" sz="1200" b="1" i="0" kern="1200" dirty="0">
              <a:solidFill>
                <a:schemeClr val="tx1"/>
              </a:solidFill>
              <a:effectLst/>
              <a:latin typeface="+mn-lt"/>
              <a:ea typeface="+mn-ea"/>
              <a:cs typeface="+mn-cs"/>
            </a:endParaRPr>
          </a:p>
          <a:p>
            <a:pPr marL="228600" indent="-228600">
              <a:buAutoNum type="arabicPeriod"/>
            </a:pPr>
            <a:endParaRPr lang="en-GB" dirty="0"/>
          </a:p>
          <a:p>
            <a:pPr marL="0" indent="0">
              <a:buNone/>
            </a:pPr>
            <a:r>
              <a:rPr lang="en-GB" dirty="0"/>
              <a:t>5. </a:t>
            </a:r>
            <a:r>
              <a:rPr lang="en-US" sz="1200" b="1" i="0" kern="1200" dirty="0">
                <a:solidFill>
                  <a:schemeClr val="tx1"/>
                </a:solidFill>
                <a:effectLst/>
                <a:latin typeface="+mn-lt"/>
                <a:ea typeface="+mn-ea"/>
                <a:cs typeface="+mn-cs"/>
              </a:rPr>
              <a:t>Music lawyers in the UK </a:t>
            </a:r>
          </a:p>
          <a:p>
            <a:pPr marL="0" indent="0">
              <a:buNone/>
            </a:pPr>
            <a:r>
              <a:rPr lang="en-US" sz="1200" b="0" i="0" kern="1200" dirty="0">
                <a:solidFill>
                  <a:schemeClr val="tx1"/>
                </a:solidFill>
                <a:effectLst/>
                <a:latin typeface="+mn-lt"/>
                <a:ea typeface="+mn-ea"/>
                <a:cs typeface="+mn-cs"/>
              </a:rPr>
              <a:t>Outside lawyers’ earnings from music-makers with whom they work and what managers are paid; managers generate an additional £2 million </a:t>
            </a:r>
            <a:r>
              <a:rPr lang="en-US" sz="1200" b="1" i="0" kern="1200" dirty="0">
                <a:solidFill>
                  <a:schemeClr val="tx1"/>
                </a:solidFill>
                <a:effectLst/>
                <a:latin typeface="+mn-lt"/>
                <a:ea typeface="+mn-ea"/>
                <a:cs typeface="+mn-cs"/>
              </a:rPr>
              <a:t>(£1,979,935)</a:t>
            </a:r>
            <a:r>
              <a:rPr lang="en-US" sz="1200" b="0" i="0" kern="1200" dirty="0">
                <a:solidFill>
                  <a:schemeClr val="tx1"/>
                </a:solidFill>
                <a:effectLst/>
                <a:latin typeface="+mn-lt"/>
                <a:ea typeface="+mn-ea"/>
                <a:cs typeface="+mn-cs"/>
              </a:rPr>
              <a:t> of social and economic impact for the UK’s 73 specialist music lawyers ranked on Chambers . The key measurable outcomes for them are again increased income efficiency, plus better connectivity within the industry and reduced stress. </a:t>
            </a:r>
          </a:p>
          <a:p>
            <a:pPr marL="0" indent="0">
              <a:buNone/>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6. </a:t>
            </a:r>
            <a:r>
              <a:rPr lang="en-US" sz="1200" b="1" i="0" kern="1200" dirty="0">
                <a:solidFill>
                  <a:schemeClr val="tx1"/>
                </a:solidFill>
                <a:effectLst/>
                <a:latin typeface="+mn-lt"/>
                <a:ea typeface="+mn-ea"/>
                <a:cs typeface="+mn-cs"/>
              </a:rPr>
              <a:t>Brand partnership managers in the UK </a:t>
            </a:r>
          </a:p>
          <a:p>
            <a:pPr marL="0" indent="0">
              <a:buNone/>
            </a:pPr>
            <a:r>
              <a:rPr lang="en-US" sz="1200" b="0" i="0" kern="1200" dirty="0">
                <a:solidFill>
                  <a:schemeClr val="tx1"/>
                </a:solidFill>
                <a:effectLst/>
                <a:latin typeface="+mn-lt"/>
                <a:ea typeface="+mn-ea"/>
                <a:cs typeface="+mn-cs"/>
              </a:rPr>
              <a:t>Outside of the benefit gained from partnerships brand partnership managers have with music-makers with whom they work and what the managers are paid, managers generate an additional £0.22 million </a:t>
            </a:r>
            <a:r>
              <a:rPr lang="en-US" sz="1200" b="1" i="0" kern="1200" dirty="0">
                <a:solidFill>
                  <a:schemeClr val="tx1"/>
                </a:solidFill>
                <a:effectLst/>
                <a:latin typeface="+mn-lt"/>
                <a:ea typeface="+mn-ea"/>
                <a:cs typeface="+mn-cs"/>
              </a:rPr>
              <a:t>(£224,406)</a:t>
            </a:r>
            <a:r>
              <a:rPr lang="en-US" sz="1200" b="0" i="0" kern="1200" dirty="0">
                <a:solidFill>
                  <a:schemeClr val="tx1"/>
                </a:solidFill>
                <a:effectLst/>
                <a:latin typeface="+mn-lt"/>
                <a:ea typeface="+mn-ea"/>
                <a:cs typeface="+mn-cs"/>
              </a:rPr>
              <a:t> of social and economic impact for the 10 main brand partnership managers working in the UK music industry. The key measurable outcomes for them are again increased efficiency, plus better connectivity within the industry and reduced stress. </a:t>
            </a:r>
            <a:endParaRPr lang="en-GB" dirty="0"/>
          </a:p>
        </p:txBody>
      </p:sp>
      <p:sp>
        <p:nvSpPr>
          <p:cNvPr id="4" name="Slide Number Placeholder 3">
            <a:extLst>
              <a:ext uri="{FF2B5EF4-FFF2-40B4-BE49-F238E27FC236}">
                <a16:creationId xmlns:a16="http://schemas.microsoft.com/office/drawing/2014/main" id="{81299736-564D-061C-C973-9E00ACBD7F4B}"/>
              </a:ext>
            </a:extLst>
          </p:cNvPr>
          <p:cNvSpPr>
            <a:spLocks noGrp="1"/>
          </p:cNvSpPr>
          <p:nvPr>
            <p:ph type="sldNum" sz="quarter" idx="5"/>
          </p:nvPr>
        </p:nvSpPr>
        <p:spPr/>
        <p:txBody>
          <a:bodyPr/>
          <a:lstStyle/>
          <a:p>
            <a:fld id="{81B656FD-9965-43DC-99C4-FD59F1296B8B}" type="slidenum">
              <a:rPr lang="en-GB" smtClean="0"/>
              <a:t>8</a:t>
            </a:fld>
            <a:endParaRPr lang="en-GB"/>
          </a:p>
        </p:txBody>
      </p:sp>
    </p:spTree>
    <p:extLst>
      <p:ext uri="{BB962C8B-B14F-4D97-AF65-F5344CB8AC3E}">
        <p14:creationId xmlns:p14="http://schemas.microsoft.com/office/powerpoint/2010/main" val="29352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F49FB-82BF-DB83-494B-450A46A70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AE8CA9-A7B4-8741-7C0F-D947F91153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10760F-040A-8666-A9C1-0FCF57AB9E67}"/>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i="0" dirty="0">
                <a:solidFill>
                  <a:srgbClr val="000000"/>
                </a:solidFill>
                <a:effectLst/>
                <a:latin typeface="Aptos SemiBold" panose="020B0004020202020204" pitchFamily="34" charset="0"/>
              </a:rPr>
              <a:t>Major record labels in the UK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Aptos Light" panose="020B0004020202020204" pitchFamily="34" charset="0"/>
              </a:rPr>
              <a:t>Our research indicates that outside the earnings of such labels from the music-makers on their rosters and what the managers are paid, managers generate an additional £57 million </a:t>
            </a:r>
            <a:r>
              <a:rPr lang="en-GB" sz="1200" b="1" i="0" dirty="0">
                <a:effectLst/>
                <a:latin typeface="Aptos ExtraBold" panose="020B0004020202020204" pitchFamily="34" charset="0"/>
              </a:rPr>
              <a:t>(£57,474,984)</a:t>
            </a:r>
            <a:r>
              <a:rPr lang="en-GB" sz="1200" b="0" i="0" dirty="0">
                <a:solidFill>
                  <a:srgbClr val="000000"/>
                </a:solidFill>
                <a:effectLst/>
                <a:latin typeface="Aptos Light" panose="020B0004020202020204" pitchFamily="34" charset="0"/>
              </a:rPr>
              <a:t> of economic impact for the UK’s three major labels. The key measurable outcome for major labels is increased efficiency.</a:t>
            </a:r>
            <a:endParaRPr lang="en-GB" dirty="0"/>
          </a:p>
          <a:p>
            <a:pPr marL="0" indent="0">
              <a:buNone/>
            </a:pPr>
            <a:endParaRPr lang="en-US" sz="1200" b="1" i="0" kern="1200" dirty="0">
              <a:solidFill>
                <a:schemeClr val="tx1"/>
              </a:solidFill>
              <a:effectLst/>
              <a:latin typeface="+mn-lt"/>
              <a:ea typeface="+mn-ea"/>
              <a:cs typeface="+mn-cs"/>
            </a:endParaRPr>
          </a:p>
          <a:p>
            <a:pPr marL="0" indent="0">
              <a:buNone/>
            </a:pPr>
            <a:r>
              <a:rPr lang="en-US" sz="1200" b="1" i="0" kern="1200" dirty="0">
                <a:solidFill>
                  <a:schemeClr val="tx1"/>
                </a:solidFill>
                <a:effectLst/>
                <a:latin typeface="+mn-lt"/>
                <a:ea typeface="+mn-ea"/>
                <a:cs typeface="+mn-cs"/>
              </a:rPr>
              <a:t>2. Independent record labels in the UK</a:t>
            </a:r>
          </a:p>
          <a:p>
            <a:pPr marL="0" indent="0">
              <a:buNone/>
            </a:pPr>
            <a:r>
              <a:rPr lang="en-US" sz="1200" b="0" i="0" kern="1200" dirty="0">
                <a:solidFill>
                  <a:schemeClr val="tx1"/>
                </a:solidFill>
                <a:effectLst/>
                <a:latin typeface="+mn-lt"/>
                <a:ea typeface="+mn-ea"/>
                <a:cs typeface="+mn-cs"/>
              </a:rPr>
              <a:t>Similarly, besides earnings from music-makers on their rosters for independent labels and what managers are paid, managers generate additional economic impact of just under £8.9 million </a:t>
            </a:r>
            <a:r>
              <a:rPr lang="en-US" sz="1200" b="1" i="0" kern="1200" dirty="0">
                <a:solidFill>
                  <a:schemeClr val="tx1"/>
                </a:solidFill>
                <a:effectLst/>
                <a:latin typeface="+mn-lt"/>
                <a:ea typeface="+mn-ea"/>
                <a:cs typeface="+mn-cs"/>
              </a:rPr>
              <a:t>(£8,863,256)</a:t>
            </a:r>
            <a:r>
              <a:rPr lang="en-US" sz="1200" b="0" i="0" kern="1200" dirty="0">
                <a:solidFill>
                  <a:schemeClr val="tx1"/>
                </a:solidFill>
                <a:effectLst/>
                <a:latin typeface="+mn-lt"/>
                <a:ea typeface="+mn-ea"/>
                <a:cs typeface="+mn-cs"/>
              </a:rPr>
              <a:t> for the UK’s estimated 500 independent record labels and distributors. The key measurable outcome for these independent labels and distributors is also increased efficiency. </a:t>
            </a:r>
            <a:endParaRPr lang="en-US" sz="1200" b="1" i="0" kern="1200" dirty="0">
              <a:solidFill>
                <a:schemeClr val="tx1"/>
              </a:solidFill>
              <a:effectLst/>
              <a:latin typeface="+mn-lt"/>
              <a:ea typeface="+mn-ea"/>
              <a:cs typeface="+mn-cs"/>
            </a:endParaRPr>
          </a:p>
          <a:p>
            <a:pPr marL="228600" indent="-228600">
              <a:buAutoNum type="arabicPeriod"/>
            </a:pPr>
            <a:endParaRPr lang="en-GB" dirty="0"/>
          </a:p>
          <a:p>
            <a:pPr marL="0" indent="0">
              <a:buNone/>
            </a:pPr>
            <a:r>
              <a:rPr lang="en-US" sz="1200" b="1" i="0" kern="1200" dirty="0">
                <a:solidFill>
                  <a:schemeClr val="tx1"/>
                </a:solidFill>
                <a:effectLst/>
                <a:latin typeface="+mn-lt"/>
                <a:ea typeface="+mn-ea"/>
                <a:cs typeface="+mn-cs"/>
              </a:rPr>
              <a:t>3. Live music agents in the UK</a:t>
            </a:r>
          </a:p>
          <a:p>
            <a:pPr marL="0" indent="0">
              <a:buNone/>
            </a:pPr>
            <a:r>
              <a:rPr lang="en-US" sz="1200" b="0" i="0" kern="1200" dirty="0">
                <a:solidFill>
                  <a:schemeClr val="tx1"/>
                </a:solidFill>
                <a:effectLst/>
                <a:latin typeface="+mn-lt"/>
                <a:ea typeface="+mn-ea"/>
                <a:cs typeface="+mn-cs"/>
              </a:rPr>
              <a:t>Aside from earnings for agents gained from music-makers on their rosters and what managers are paid, managers generate an additional £12 million </a:t>
            </a:r>
            <a:r>
              <a:rPr lang="en-US" sz="1200" b="1" i="0" kern="1200" dirty="0">
                <a:solidFill>
                  <a:schemeClr val="tx1"/>
                </a:solidFill>
                <a:effectLst/>
                <a:latin typeface="+mn-lt"/>
                <a:ea typeface="+mn-ea"/>
                <a:cs typeface="+mn-cs"/>
              </a:rPr>
              <a:t>(£12,496,716)</a:t>
            </a:r>
            <a:r>
              <a:rPr lang="en-US" sz="1200" b="0" i="0" kern="1200" dirty="0">
                <a:solidFill>
                  <a:schemeClr val="tx1"/>
                </a:solidFill>
                <a:effectLst/>
                <a:latin typeface="+mn-lt"/>
                <a:ea typeface="+mn-ea"/>
                <a:cs typeface="+mn-cs"/>
              </a:rPr>
              <a:t> social and economic impact for the UK’s 500 live music agents. The key measurable outcomes for such agents are again increased efficiency, plus better connectivity within the industry and reduced stress. </a:t>
            </a:r>
          </a:p>
          <a:p>
            <a:pPr marL="0" indent="0">
              <a:buNone/>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4. </a:t>
            </a:r>
            <a:r>
              <a:rPr lang="en-US" sz="1200" b="1" i="0" kern="1200" dirty="0">
                <a:solidFill>
                  <a:schemeClr val="tx1"/>
                </a:solidFill>
                <a:effectLst/>
                <a:latin typeface="+mn-lt"/>
                <a:ea typeface="+mn-ea"/>
                <a:cs typeface="+mn-cs"/>
              </a:rPr>
              <a:t>Music publishers in the UK </a:t>
            </a:r>
          </a:p>
          <a:p>
            <a:pPr marL="0" indent="0">
              <a:buNone/>
            </a:pPr>
            <a:r>
              <a:rPr lang="en-US" sz="1200" b="0" i="0" kern="1200" dirty="0">
                <a:solidFill>
                  <a:schemeClr val="tx1"/>
                </a:solidFill>
                <a:effectLst/>
                <a:latin typeface="+mn-lt"/>
                <a:ea typeface="+mn-ea"/>
                <a:cs typeface="+mn-cs"/>
              </a:rPr>
              <a:t>Besides earnings for publishers from music-makers with whom they work and what managers are paid; managers generate an additional £5.9 million </a:t>
            </a:r>
            <a:r>
              <a:rPr lang="en-US" sz="1200" b="1" i="0" kern="1200" dirty="0">
                <a:solidFill>
                  <a:schemeClr val="tx1"/>
                </a:solidFill>
                <a:effectLst/>
                <a:latin typeface="+mn-lt"/>
                <a:ea typeface="+mn-ea"/>
                <a:cs typeface="+mn-cs"/>
              </a:rPr>
              <a:t>(£5,960,110)</a:t>
            </a:r>
            <a:r>
              <a:rPr lang="en-US" sz="1200" b="0" i="0" kern="1200" dirty="0">
                <a:solidFill>
                  <a:schemeClr val="tx1"/>
                </a:solidFill>
                <a:effectLst/>
                <a:latin typeface="+mn-lt"/>
                <a:ea typeface="+mn-ea"/>
                <a:cs typeface="+mn-cs"/>
              </a:rPr>
              <a:t> of social and economic impact for the UK’s 200 music publishers. The key measurable outcomes for them are again increased efficiency, plus better connectivity within the industry and reduced stress. </a:t>
            </a:r>
            <a:endParaRPr lang="en-US" sz="1200" b="1" i="0" kern="1200" dirty="0">
              <a:solidFill>
                <a:schemeClr val="tx1"/>
              </a:solidFill>
              <a:effectLst/>
              <a:latin typeface="+mn-lt"/>
              <a:ea typeface="+mn-ea"/>
              <a:cs typeface="+mn-cs"/>
            </a:endParaRPr>
          </a:p>
          <a:p>
            <a:pPr marL="228600" indent="-228600">
              <a:buAutoNum type="arabicPeriod"/>
            </a:pPr>
            <a:endParaRPr lang="en-GB" dirty="0"/>
          </a:p>
          <a:p>
            <a:pPr marL="0" indent="0">
              <a:buNone/>
            </a:pPr>
            <a:r>
              <a:rPr lang="en-GB" dirty="0"/>
              <a:t>5. </a:t>
            </a:r>
            <a:r>
              <a:rPr lang="en-US" sz="1200" b="1" i="0" kern="1200" dirty="0">
                <a:solidFill>
                  <a:schemeClr val="tx1"/>
                </a:solidFill>
                <a:effectLst/>
                <a:latin typeface="+mn-lt"/>
                <a:ea typeface="+mn-ea"/>
                <a:cs typeface="+mn-cs"/>
              </a:rPr>
              <a:t>Music lawyers in the UK </a:t>
            </a:r>
          </a:p>
          <a:p>
            <a:pPr marL="0" indent="0">
              <a:buNone/>
            </a:pPr>
            <a:r>
              <a:rPr lang="en-US" sz="1200" b="0" i="0" kern="1200" dirty="0">
                <a:solidFill>
                  <a:schemeClr val="tx1"/>
                </a:solidFill>
                <a:effectLst/>
                <a:latin typeface="+mn-lt"/>
                <a:ea typeface="+mn-ea"/>
                <a:cs typeface="+mn-cs"/>
              </a:rPr>
              <a:t>Outside lawyers’ earnings from music-makers with whom they work and what managers are paid; managers generate an additional £2 million </a:t>
            </a:r>
            <a:r>
              <a:rPr lang="en-US" sz="1200" b="1" i="0" kern="1200" dirty="0">
                <a:solidFill>
                  <a:schemeClr val="tx1"/>
                </a:solidFill>
                <a:effectLst/>
                <a:latin typeface="+mn-lt"/>
                <a:ea typeface="+mn-ea"/>
                <a:cs typeface="+mn-cs"/>
              </a:rPr>
              <a:t>(£1,979,935)</a:t>
            </a:r>
            <a:r>
              <a:rPr lang="en-US" sz="1200" b="0" i="0" kern="1200" dirty="0">
                <a:solidFill>
                  <a:schemeClr val="tx1"/>
                </a:solidFill>
                <a:effectLst/>
                <a:latin typeface="+mn-lt"/>
                <a:ea typeface="+mn-ea"/>
                <a:cs typeface="+mn-cs"/>
              </a:rPr>
              <a:t> of social and economic impact for the UK’s 73 specialist music lawyers ranked on Chambers . The key measurable outcomes for them are again increased income efficiency, plus better connectivity within the industry and reduced stress. </a:t>
            </a:r>
          </a:p>
          <a:p>
            <a:pPr marL="0" indent="0">
              <a:buNone/>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6. </a:t>
            </a:r>
            <a:r>
              <a:rPr lang="en-US" sz="1200" b="1" i="0" kern="1200" dirty="0">
                <a:solidFill>
                  <a:schemeClr val="tx1"/>
                </a:solidFill>
                <a:effectLst/>
                <a:latin typeface="+mn-lt"/>
                <a:ea typeface="+mn-ea"/>
                <a:cs typeface="+mn-cs"/>
              </a:rPr>
              <a:t>Brand partnership managers in the UK </a:t>
            </a:r>
          </a:p>
          <a:p>
            <a:pPr marL="0" indent="0">
              <a:buNone/>
            </a:pPr>
            <a:r>
              <a:rPr lang="en-US" sz="1200" b="0" i="0" kern="1200" dirty="0">
                <a:solidFill>
                  <a:schemeClr val="tx1"/>
                </a:solidFill>
                <a:effectLst/>
                <a:latin typeface="+mn-lt"/>
                <a:ea typeface="+mn-ea"/>
                <a:cs typeface="+mn-cs"/>
              </a:rPr>
              <a:t>Outside of the benefit gained from partnerships brand partnership managers have with music-makers with whom they work and what the managers are paid, managers generate an additional £0.22 million </a:t>
            </a:r>
            <a:r>
              <a:rPr lang="en-US" sz="1200" b="1" i="0" kern="1200" dirty="0">
                <a:solidFill>
                  <a:schemeClr val="tx1"/>
                </a:solidFill>
                <a:effectLst/>
                <a:latin typeface="+mn-lt"/>
                <a:ea typeface="+mn-ea"/>
                <a:cs typeface="+mn-cs"/>
              </a:rPr>
              <a:t>(£224,406)</a:t>
            </a:r>
            <a:r>
              <a:rPr lang="en-US" sz="1200" b="0" i="0" kern="1200" dirty="0">
                <a:solidFill>
                  <a:schemeClr val="tx1"/>
                </a:solidFill>
                <a:effectLst/>
                <a:latin typeface="+mn-lt"/>
                <a:ea typeface="+mn-ea"/>
                <a:cs typeface="+mn-cs"/>
              </a:rPr>
              <a:t> of social and economic impact for the 10 main brand partnership managers working in the UK music industry. The key measurable outcomes for them are again increased efficiency, plus better connectivity within the industry and reduced stress. </a:t>
            </a:r>
            <a:endParaRPr lang="en-GB" dirty="0"/>
          </a:p>
        </p:txBody>
      </p:sp>
      <p:sp>
        <p:nvSpPr>
          <p:cNvPr id="4" name="Slide Number Placeholder 3">
            <a:extLst>
              <a:ext uri="{FF2B5EF4-FFF2-40B4-BE49-F238E27FC236}">
                <a16:creationId xmlns:a16="http://schemas.microsoft.com/office/drawing/2014/main" id="{16D73792-9223-A0A4-05F1-EFA2BEEC8A82}"/>
              </a:ext>
            </a:extLst>
          </p:cNvPr>
          <p:cNvSpPr>
            <a:spLocks noGrp="1"/>
          </p:cNvSpPr>
          <p:nvPr>
            <p:ph type="sldNum" sz="quarter" idx="5"/>
          </p:nvPr>
        </p:nvSpPr>
        <p:spPr/>
        <p:txBody>
          <a:bodyPr/>
          <a:lstStyle/>
          <a:p>
            <a:fld id="{81B656FD-9965-43DC-99C4-FD59F1296B8B}" type="slidenum">
              <a:rPr lang="en-GB" smtClean="0"/>
              <a:t>9</a:t>
            </a:fld>
            <a:endParaRPr lang="en-GB"/>
          </a:p>
        </p:txBody>
      </p:sp>
    </p:spTree>
    <p:extLst>
      <p:ext uri="{BB962C8B-B14F-4D97-AF65-F5344CB8AC3E}">
        <p14:creationId xmlns:p14="http://schemas.microsoft.com/office/powerpoint/2010/main" val="3750845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M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0"/>
            <a:ext cx="12192000" cy="5758401"/>
          </a:xfrm>
          <a:solidFill>
            <a:srgbClr val="403B65"/>
          </a:solidFill>
        </p:spPr>
        <p:txBody>
          <a:bodyPr anchor="b" anchorCtr="0"/>
          <a:lstStyle>
            <a:lvl1pPr algn="ctr">
              <a:defRPr sz="7200" b="1" i="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en-US" dirty="0"/>
              <a:t>This is the title</a:t>
            </a:r>
          </a:p>
        </p:txBody>
      </p:sp>
      <p:sp>
        <p:nvSpPr>
          <p:cNvPr id="3" name="Subtitle 2"/>
          <p:cNvSpPr>
            <a:spLocks noGrp="1"/>
          </p:cNvSpPr>
          <p:nvPr>
            <p:ph type="subTitle" idx="1" hasCustomPrompt="1"/>
          </p:nvPr>
        </p:nvSpPr>
        <p:spPr>
          <a:xfrm>
            <a:off x="0" y="5758401"/>
            <a:ext cx="12192000" cy="1099599"/>
          </a:xfrm>
          <a:solidFill>
            <a:srgbClr val="403B65">
              <a:alpha val="35000"/>
            </a:srgbClr>
          </a:solidFill>
        </p:spPr>
        <p:txBody>
          <a:bodyPr anchor="t" anchorCtr="0">
            <a:normAutofit/>
          </a:bodyPr>
          <a:lstStyle>
            <a:lvl1pPr marL="0" indent="0" algn="ctr">
              <a:buNone/>
              <a:defRPr sz="5400" b="1" i="0">
                <a:solidFill>
                  <a:srgbClr val="403B65"/>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This is the sub title</a:t>
            </a:r>
          </a:p>
        </p:txBody>
      </p:sp>
    </p:spTree>
    <p:extLst>
      <p:ext uri="{BB962C8B-B14F-4D97-AF65-F5344CB8AC3E}">
        <p14:creationId xmlns:p14="http://schemas.microsoft.com/office/powerpoint/2010/main" val="2345861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B title &amp;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824355D-60EE-3848-8845-CECE987120FF}"/>
              </a:ext>
            </a:extLst>
          </p:cNvPr>
          <p:cNvSpPr>
            <a:spLocks noGrp="1"/>
          </p:cNvSpPr>
          <p:nvPr>
            <p:ph type="body" sz="quarter" idx="13" hasCustomPrompt="1"/>
          </p:nvPr>
        </p:nvSpPr>
        <p:spPr>
          <a:xfrm>
            <a:off x="965860" y="1669160"/>
            <a:ext cx="10181941" cy="4777316"/>
          </a:xfrm>
        </p:spPr>
        <p:txBody>
          <a:bodyPr>
            <a:normAutofit/>
          </a:bodyPr>
          <a:lstStyle>
            <a:lvl1pPr>
              <a:defRPr sz="3200" b="0" i="0">
                <a:solidFill>
                  <a:schemeClr val="tx1">
                    <a:lumMod val="75000"/>
                    <a:lumOff val="25000"/>
                  </a:schemeClr>
                </a:solidFill>
                <a:latin typeface="Arial" panose="020B0604020202020204" pitchFamily="34" charset="0"/>
                <a:cs typeface="Arial" panose="020B0604020202020204" pitchFamily="34" charset="0"/>
              </a:defRPr>
            </a:lvl1pPr>
            <a:lvl2pPr marL="342900" indent="0">
              <a:buNone/>
              <a:defRPr sz="2400" b="0" i="0">
                <a:solidFill>
                  <a:schemeClr val="tx1">
                    <a:lumMod val="75000"/>
                    <a:lumOff val="25000"/>
                  </a:schemeClr>
                </a:solidFill>
                <a:latin typeface="Arial" panose="020B0604020202020204" pitchFamily="34" charset="0"/>
                <a:cs typeface="Arial" panose="020B0604020202020204" pitchFamily="34" charset="0"/>
              </a:defRPr>
            </a:lvl2pPr>
            <a:lvl3pPr>
              <a:defRPr sz="2400" b="0" i="0">
                <a:solidFill>
                  <a:schemeClr val="tx1">
                    <a:lumMod val="75000"/>
                    <a:lumOff val="25000"/>
                  </a:schemeClr>
                </a:solidFill>
                <a:latin typeface="Arial" panose="020B0604020202020204" pitchFamily="34" charset="0"/>
                <a:cs typeface="Arial" panose="020B0604020202020204" pitchFamily="34" charset="0"/>
              </a:defRPr>
            </a:lvl3pPr>
            <a:lvl4pPr>
              <a:defRPr sz="2400" b="0" i="0">
                <a:solidFill>
                  <a:schemeClr val="tx1">
                    <a:lumMod val="75000"/>
                    <a:lumOff val="25000"/>
                  </a:schemeClr>
                </a:solidFill>
                <a:latin typeface="Arial" panose="020B0604020202020204" pitchFamily="34" charset="0"/>
                <a:cs typeface="Arial" panose="020B0604020202020204" pitchFamily="34" charset="0"/>
              </a:defRPr>
            </a:lvl4pPr>
            <a:lvl5pPr>
              <a:defRPr sz="2400"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Level One</a:t>
            </a:r>
          </a:p>
          <a:p>
            <a:pPr lvl="1"/>
            <a:r>
              <a:rPr lang="en-US" dirty="0"/>
              <a:t>This is a picture</a:t>
            </a:r>
          </a:p>
          <a:p>
            <a:pPr lvl="2"/>
            <a:r>
              <a:rPr lang="en-US" dirty="0"/>
              <a:t>Level Two</a:t>
            </a:r>
          </a:p>
          <a:p>
            <a:pPr lvl="3"/>
            <a:r>
              <a:rPr lang="en-US" dirty="0"/>
              <a:t>Level Three</a:t>
            </a:r>
          </a:p>
          <a:p>
            <a:pPr lvl="4"/>
            <a:r>
              <a:rPr lang="en-US" dirty="0"/>
              <a:t>Level Four</a:t>
            </a:r>
            <a:endParaRPr lang="en-GB" dirty="0"/>
          </a:p>
        </p:txBody>
      </p:sp>
      <p:sp>
        <p:nvSpPr>
          <p:cNvPr id="6" name="Title 8">
            <a:extLst>
              <a:ext uri="{FF2B5EF4-FFF2-40B4-BE49-F238E27FC236}">
                <a16:creationId xmlns:a16="http://schemas.microsoft.com/office/drawing/2014/main" id="{35F0B6F5-9BC7-084B-AEF1-A2A001FD50DF}"/>
              </a:ext>
            </a:extLst>
          </p:cNvPr>
          <p:cNvSpPr>
            <a:spLocks noGrp="1"/>
          </p:cNvSpPr>
          <p:nvPr>
            <p:ph type="title" hasCustomPrompt="1"/>
          </p:nvPr>
        </p:nvSpPr>
        <p:spPr>
          <a:xfrm>
            <a:off x="965860" y="414161"/>
            <a:ext cx="11226140" cy="720000"/>
          </a:xfrm>
          <a:solidFill>
            <a:srgbClr val="5AA2AE"/>
          </a:solidFill>
        </p:spPr>
        <p:txBody>
          <a:bodyPr/>
          <a:lstStyle>
            <a:lvl1pPr algn="l">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MB slide title</a:t>
            </a:r>
          </a:p>
        </p:txBody>
      </p:sp>
      <p:pic>
        <p:nvPicPr>
          <p:cNvPr id="3" name="Picture 2">
            <a:extLst>
              <a:ext uri="{FF2B5EF4-FFF2-40B4-BE49-F238E27FC236}">
                <a16:creationId xmlns:a16="http://schemas.microsoft.com/office/drawing/2014/main" id="{7CBAE3D9-C796-A846-9A7C-E8AF81B1C4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0680" y="6021288"/>
            <a:ext cx="655960" cy="635461"/>
          </a:xfrm>
          <a:prstGeom prst="rect">
            <a:avLst/>
          </a:prstGeom>
        </p:spPr>
      </p:pic>
    </p:spTree>
    <p:extLst>
      <p:ext uri="{BB962C8B-B14F-4D97-AF65-F5344CB8AC3E}">
        <p14:creationId xmlns:p14="http://schemas.microsoft.com/office/powerpoint/2010/main" val="1603472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MB title &amp; content_no logo">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824355D-60EE-3848-8845-CECE987120FF}"/>
              </a:ext>
            </a:extLst>
          </p:cNvPr>
          <p:cNvSpPr>
            <a:spLocks noGrp="1"/>
          </p:cNvSpPr>
          <p:nvPr>
            <p:ph type="body" sz="quarter" idx="13" hasCustomPrompt="1"/>
          </p:nvPr>
        </p:nvSpPr>
        <p:spPr>
          <a:xfrm>
            <a:off x="965860" y="1669160"/>
            <a:ext cx="10181941" cy="4777316"/>
          </a:xfrm>
        </p:spPr>
        <p:txBody>
          <a:bodyPr>
            <a:normAutofit/>
          </a:bodyPr>
          <a:lstStyle>
            <a:lvl1pPr>
              <a:defRPr sz="3200" b="0" i="0">
                <a:solidFill>
                  <a:schemeClr val="tx1">
                    <a:lumMod val="75000"/>
                    <a:lumOff val="25000"/>
                  </a:schemeClr>
                </a:solidFill>
                <a:latin typeface="Arial" panose="020B0604020202020204" pitchFamily="34" charset="0"/>
                <a:cs typeface="Arial" panose="020B0604020202020204" pitchFamily="34" charset="0"/>
              </a:defRPr>
            </a:lvl1pPr>
            <a:lvl2pPr marL="342900" indent="0">
              <a:buNone/>
              <a:defRPr sz="2400" b="0" i="0">
                <a:solidFill>
                  <a:schemeClr val="tx1">
                    <a:lumMod val="75000"/>
                    <a:lumOff val="25000"/>
                  </a:schemeClr>
                </a:solidFill>
                <a:latin typeface="Arial" panose="020B0604020202020204" pitchFamily="34" charset="0"/>
                <a:cs typeface="Arial" panose="020B0604020202020204" pitchFamily="34" charset="0"/>
              </a:defRPr>
            </a:lvl2pPr>
            <a:lvl3pPr>
              <a:defRPr sz="2400" b="0" i="0">
                <a:solidFill>
                  <a:schemeClr val="tx1">
                    <a:lumMod val="75000"/>
                    <a:lumOff val="25000"/>
                  </a:schemeClr>
                </a:solidFill>
                <a:latin typeface="Arial" panose="020B0604020202020204" pitchFamily="34" charset="0"/>
                <a:cs typeface="Arial" panose="020B0604020202020204" pitchFamily="34" charset="0"/>
              </a:defRPr>
            </a:lvl3pPr>
            <a:lvl4pPr>
              <a:defRPr sz="2400" b="0" i="0">
                <a:solidFill>
                  <a:schemeClr val="tx1">
                    <a:lumMod val="75000"/>
                    <a:lumOff val="25000"/>
                  </a:schemeClr>
                </a:solidFill>
                <a:latin typeface="Arial" panose="020B0604020202020204" pitchFamily="34" charset="0"/>
                <a:cs typeface="Arial" panose="020B0604020202020204" pitchFamily="34" charset="0"/>
              </a:defRPr>
            </a:lvl4pPr>
            <a:lvl5pPr>
              <a:defRPr sz="2400"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Level One</a:t>
            </a:r>
          </a:p>
          <a:p>
            <a:pPr lvl="1"/>
            <a:r>
              <a:rPr lang="en-US" dirty="0"/>
              <a:t>This is a picture</a:t>
            </a:r>
          </a:p>
          <a:p>
            <a:pPr lvl="2"/>
            <a:r>
              <a:rPr lang="en-US" dirty="0"/>
              <a:t>Level Two</a:t>
            </a:r>
          </a:p>
          <a:p>
            <a:pPr lvl="3"/>
            <a:r>
              <a:rPr lang="en-US" dirty="0"/>
              <a:t>Level Three</a:t>
            </a:r>
          </a:p>
          <a:p>
            <a:pPr lvl="4"/>
            <a:r>
              <a:rPr lang="en-US" dirty="0"/>
              <a:t>Level Four</a:t>
            </a:r>
            <a:endParaRPr lang="en-GB" dirty="0"/>
          </a:p>
        </p:txBody>
      </p:sp>
      <p:sp>
        <p:nvSpPr>
          <p:cNvPr id="6" name="Title 8">
            <a:extLst>
              <a:ext uri="{FF2B5EF4-FFF2-40B4-BE49-F238E27FC236}">
                <a16:creationId xmlns:a16="http://schemas.microsoft.com/office/drawing/2014/main" id="{35F0B6F5-9BC7-084B-AEF1-A2A001FD50DF}"/>
              </a:ext>
            </a:extLst>
          </p:cNvPr>
          <p:cNvSpPr>
            <a:spLocks noGrp="1"/>
          </p:cNvSpPr>
          <p:nvPr>
            <p:ph type="title" hasCustomPrompt="1"/>
          </p:nvPr>
        </p:nvSpPr>
        <p:spPr>
          <a:xfrm>
            <a:off x="965860" y="414161"/>
            <a:ext cx="11226140" cy="720000"/>
          </a:xfrm>
          <a:solidFill>
            <a:srgbClr val="5AA2AE"/>
          </a:solidFill>
        </p:spPr>
        <p:txBody>
          <a:bodyPr/>
          <a:lstStyle>
            <a:lvl1pPr algn="l">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MB slide title</a:t>
            </a:r>
          </a:p>
        </p:txBody>
      </p:sp>
    </p:spTree>
    <p:extLst>
      <p:ext uri="{BB962C8B-B14F-4D97-AF65-F5344CB8AC3E}">
        <p14:creationId xmlns:p14="http://schemas.microsoft.com/office/powerpoint/2010/main" val="3665967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B coloured with monster space">
    <p:bg>
      <p:bgPr>
        <a:solidFill>
          <a:srgbClr val="CBBB97"/>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824355D-60EE-3848-8845-CECE987120FF}"/>
              </a:ext>
            </a:extLst>
          </p:cNvPr>
          <p:cNvSpPr>
            <a:spLocks noGrp="1"/>
          </p:cNvSpPr>
          <p:nvPr>
            <p:ph type="body" sz="quarter" idx="13" hasCustomPrompt="1"/>
          </p:nvPr>
        </p:nvSpPr>
        <p:spPr>
          <a:xfrm>
            <a:off x="965860" y="1669160"/>
            <a:ext cx="10181941" cy="4777316"/>
          </a:xfrm>
        </p:spPr>
        <p:txBody>
          <a:bodyPr>
            <a:normAutofit/>
          </a:bodyPr>
          <a:lstStyle>
            <a:lvl1pPr>
              <a:defRPr sz="3200" b="0" i="0">
                <a:solidFill>
                  <a:schemeClr val="tx1">
                    <a:lumMod val="75000"/>
                    <a:lumOff val="25000"/>
                  </a:schemeClr>
                </a:solidFill>
                <a:latin typeface="Arial" panose="020B0604020202020204" pitchFamily="34" charset="0"/>
                <a:cs typeface="Arial" panose="020B0604020202020204" pitchFamily="34" charset="0"/>
              </a:defRPr>
            </a:lvl1pPr>
            <a:lvl2pPr marL="342900" indent="0">
              <a:buNone/>
              <a:defRPr sz="2400" b="0" i="0">
                <a:solidFill>
                  <a:schemeClr val="tx1">
                    <a:lumMod val="75000"/>
                    <a:lumOff val="25000"/>
                  </a:schemeClr>
                </a:solidFill>
                <a:latin typeface="Arial" panose="020B0604020202020204" pitchFamily="34" charset="0"/>
                <a:cs typeface="Arial" panose="020B0604020202020204" pitchFamily="34" charset="0"/>
              </a:defRPr>
            </a:lvl2pPr>
            <a:lvl3pPr>
              <a:defRPr sz="2400" b="0" i="0">
                <a:solidFill>
                  <a:schemeClr val="tx1">
                    <a:lumMod val="75000"/>
                    <a:lumOff val="25000"/>
                  </a:schemeClr>
                </a:solidFill>
                <a:latin typeface="Arial" panose="020B0604020202020204" pitchFamily="34" charset="0"/>
                <a:cs typeface="Arial" panose="020B0604020202020204" pitchFamily="34" charset="0"/>
              </a:defRPr>
            </a:lvl3pPr>
            <a:lvl4pPr>
              <a:defRPr sz="2400" b="0" i="0">
                <a:solidFill>
                  <a:schemeClr val="tx1">
                    <a:lumMod val="75000"/>
                    <a:lumOff val="25000"/>
                  </a:schemeClr>
                </a:solidFill>
                <a:latin typeface="Arial" panose="020B0604020202020204" pitchFamily="34" charset="0"/>
                <a:cs typeface="Arial" panose="020B0604020202020204" pitchFamily="34" charset="0"/>
              </a:defRPr>
            </a:lvl4pPr>
            <a:lvl5pPr>
              <a:defRPr sz="2400"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Level One</a:t>
            </a:r>
          </a:p>
          <a:p>
            <a:pPr lvl="1"/>
            <a:r>
              <a:rPr lang="en-US" dirty="0"/>
              <a:t>This is a picture</a:t>
            </a:r>
          </a:p>
          <a:p>
            <a:pPr lvl="2"/>
            <a:r>
              <a:rPr lang="en-US" dirty="0"/>
              <a:t>Level Two</a:t>
            </a:r>
          </a:p>
          <a:p>
            <a:pPr lvl="3"/>
            <a:r>
              <a:rPr lang="en-US" dirty="0"/>
              <a:t>Level Three</a:t>
            </a:r>
          </a:p>
          <a:p>
            <a:pPr lvl="4"/>
            <a:r>
              <a:rPr lang="en-US" dirty="0"/>
              <a:t>Level Four</a:t>
            </a:r>
            <a:endParaRPr lang="en-GB" dirty="0"/>
          </a:p>
        </p:txBody>
      </p:sp>
      <p:sp>
        <p:nvSpPr>
          <p:cNvPr id="6" name="Title 8">
            <a:extLst>
              <a:ext uri="{FF2B5EF4-FFF2-40B4-BE49-F238E27FC236}">
                <a16:creationId xmlns:a16="http://schemas.microsoft.com/office/drawing/2014/main" id="{35F0B6F5-9BC7-084B-AEF1-A2A001FD50DF}"/>
              </a:ext>
            </a:extLst>
          </p:cNvPr>
          <p:cNvSpPr>
            <a:spLocks noGrp="1"/>
          </p:cNvSpPr>
          <p:nvPr>
            <p:ph type="title" hasCustomPrompt="1"/>
          </p:nvPr>
        </p:nvSpPr>
        <p:spPr>
          <a:xfrm>
            <a:off x="965860" y="414161"/>
            <a:ext cx="11226140" cy="720000"/>
          </a:xfrm>
          <a:solidFill>
            <a:srgbClr val="5AA2AE"/>
          </a:solidFill>
        </p:spPr>
        <p:txBody>
          <a:bodyPr/>
          <a:lstStyle>
            <a:lvl1pPr algn="l">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MB slide title</a:t>
            </a:r>
          </a:p>
        </p:txBody>
      </p:sp>
      <p:pic>
        <p:nvPicPr>
          <p:cNvPr id="3" name="Picture 2">
            <a:extLst>
              <a:ext uri="{FF2B5EF4-FFF2-40B4-BE49-F238E27FC236}">
                <a16:creationId xmlns:a16="http://schemas.microsoft.com/office/drawing/2014/main" id="{7CBAE3D9-C796-A846-9A7C-E8AF81B1C4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0680" y="6021288"/>
            <a:ext cx="655960" cy="635461"/>
          </a:xfrm>
          <a:prstGeom prst="rect">
            <a:avLst/>
          </a:prstGeom>
        </p:spPr>
      </p:pic>
      <p:sp>
        <p:nvSpPr>
          <p:cNvPr id="7" name="Oval 6">
            <a:extLst>
              <a:ext uri="{FF2B5EF4-FFF2-40B4-BE49-F238E27FC236}">
                <a16:creationId xmlns:a16="http://schemas.microsoft.com/office/drawing/2014/main" id="{642C3DBD-DF88-3049-BD8F-9C7075F49F16}"/>
              </a:ext>
            </a:extLst>
          </p:cNvPr>
          <p:cNvSpPr/>
          <p:nvPr userDrawn="1"/>
        </p:nvSpPr>
        <p:spPr>
          <a:xfrm>
            <a:off x="8659970" y="1707821"/>
            <a:ext cx="2880320" cy="2880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519634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MB coloured">
    <p:bg>
      <p:bgPr>
        <a:solidFill>
          <a:srgbClr val="CBBB97"/>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824355D-60EE-3848-8845-CECE987120FF}"/>
              </a:ext>
            </a:extLst>
          </p:cNvPr>
          <p:cNvSpPr>
            <a:spLocks noGrp="1"/>
          </p:cNvSpPr>
          <p:nvPr>
            <p:ph type="body" sz="quarter" idx="13" hasCustomPrompt="1"/>
          </p:nvPr>
        </p:nvSpPr>
        <p:spPr>
          <a:xfrm>
            <a:off x="965860" y="1669160"/>
            <a:ext cx="10181941" cy="4777316"/>
          </a:xfrm>
        </p:spPr>
        <p:txBody>
          <a:bodyPr>
            <a:normAutofit/>
          </a:bodyPr>
          <a:lstStyle>
            <a:lvl1pPr>
              <a:defRPr sz="3200" b="0" i="0">
                <a:solidFill>
                  <a:schemeClr val="tx1">
                    <a:lumMod val="75000"/>
                    <a:lumOff val="25000"/>
                  </a:schemeClr>
                </a:solidFill>
                <a:latin typeface="Arial" panose="020B0604020202020204" pitchFamily="34" charset="0"/>
                <a:cs typeface="Arial" panose="020B0604020202020204" pitchFamily="34" charset="0"/>
              </a:defRPr>
            </a:lvl1pPr>
            <a:lvl2pPr marL="342900" indent="0">
              <a:buNone/>
              <a:defRPr sz="2400" b="0" i="0">
                <a:solidFill>
                  <a:schemeClr val="tx1">
                    <a:lumMod val="75000"/>
                    <a:lumOff val="25000"/>
                  </a:schemeClr>
                </a:solidFill>
                <a:latin typeface="Arial" panose="020B0604020202020204" pitchFamily="34" charset="0"/>
                <a:cs typeface="Arial" panose="020B0604020202020204" pitchFamily="34" charset="0"/>
              </a:defRPr>
            </a:lvl2pPr>
            <a:lvl3pPr>
              <a:defRPr sz="2400" b="0" i="0">
                <a:solidFill>
                  <a:schemeClr val="tx1">
                    <a:lumMod val="75000"/>
                    <a:lumOff val="25000"/>
                  </a:schemeClr>
                </a:solidFill>
                <a:latin typeface="Arial" panose="020B0604020202020204" pitchFamily="34" charset="0"/>
                <a:cs typeface="Arial" panose="020B0604020202020204" pitchFamily="34" charset="0"/>
              </a:defRPr>
            </a:lvl3pPr>
            <a:lvl4pPr>
              <a:defRPr sz="2400" b="0" i="0">
                <a:solidFill>
                  <a:schemeClr val="tx1">
                    <a:lumMod val="75000"/>
                    <a:lumOff val="25000"/>
                  </a:schemeClr>
                </a:solidFill>
                <a:latin typeface="Arial" panose="020B0604020202020204" pitchFamily="34" charset="0"/>
                <a:cs typeface="Arial" panose="020B0604020202020204" pitchFamily="34" charset="0"/>
              </a:defRPr>
            </a:lvl4pPr>
            <a:lvl5pPr>
              <a:defRPr sz="2400"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Level One</a:t>
            </a:r>
          </a:p>
          <a:p>
            <a:pPr lvl="1"/>
            <a:r>
              <a:rPr lang="en-US" dirty="0"/>
              <a:t>This is a picture</a:t>
            </a:r>
          </a:p>
          <a:p>
            <a:pPr lvl="2"/>
            <a:r>
              <a:rPr lang="en-US" dirty="0"/>
              <a:t>Level Two</a:t>
            </a:r>
          </a:p>
          <a:p>
            <a:pPr lvl="3"/>
            <a:r>
              <a:rPr lang="en-US" dirty="0"/>
              <a:t>Level Three</a:t>
            </a:r>
          </a:p>
          <a:p>
            <a:pPr lvl="4"/>
            <a:r>
              <a:rPr lang="en-US" dirty="0"/>
              <a:t>Level Four</a:t>
            </a:r>
            <a:endParaRPr lang="en-GB" dirty="0"/>
          </a:p>
        </p:txBody>
      </p:sp>
      <p:sp>
        <p:nvSpPr>
          <p:cNvPr id="6" name="Title 8">
            <a:extLst>
              <a:ext uri="{FF2B5EF4-FFF2-40B4-BE49-F238E27FC236}">
                <a16:creationId xmlns:a16="http://schemas.microsoft.com/office/drawing/2014/main" id="{35F0B6F5-9BC7-084B-AEF1-A2A001FD50DF}"/>
              </a:ext>
            </a:extLst>
          </p:cNvPr>
          <p:cNvSpPr>
            <a:spLocks noGrp="1"/>
          </p:cNvSpPr>
          <p:nvPr>
            <p:ph type="title" hasCustomPrompt="1"/>
          </p:nvPr>
        </p:nvSpPr>
        <p:spPr>
          <a:xfrm>
            <a:off x="965860" y="414161"/>
            <a:ext cx="11226140" cy="720000"/>
          </a:xfrm>
          <a:solidFill>
            <a:srgbClr val="5AA2AE"/>
          </a:solidFill>
        </p:spPr>
        <p:txBody>
          <a:bodyPr/>
          <a:lstStyle>
            <a:lvl1pPr algn="l">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MB slide title</a:t>
            </a:r>
          </a:p>
        </p:txBody>
      </p:sp>
      <p:pic>
        <p:nvPicPr>
          <p:cNvPr id="3" name="Picture 2">
            <a:extLst>
              <a:ext uri="{FF2B5EF4-FFF2-40B4-BE49-F238E27FC236}">
                <a16:creationId xmlns:a16="http://schemas.microsoft.com/office/drawing/2014/main" id="{7CBAE3D9-C796-A846-9A7C-E8AF81B1C4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0680" y="6021288"/>
            <a:ext cx="655960" cy="635461"/>
          </a:xfrm>
          <a:prstGeom prst="rect">
            <a:avLst/>
          </a:prstGeom>
        </p:spPr>
      </p:pic>
    </p:spTree>
    <p:extLst>
      <p:ext uri="{BB962C8B-B14F-4D97-AF65-F5344CB8AC3E}">
        <p14:creationId xmlns:p14="http://schemas.microsoft.com/office/powerpoint/2010/main" val="2669961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Content Bulle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DD61E2-2CCA-49AE-A439-5172920B61A5}"/>
              </a:ext>
            </a:extLst>
          </p:cNvPr>
          <p:cNvSpPr>
            <a:spLocks noGrp="1"/>
          </p:cNvSpPr>
          <p:nvPr>
            <p:ph type="sldNum" sz="quarter" idx="10"/>
          </p:nvPr>
        </p:nvSpPr>
        <p:spPr/>
        <p:txBody>
          <a:bodyPr/>
          <a:lstStyle/>
          <a:p>
            <a:fld id="{E1903034-76C1-4201-970A-2B7153395B51}" type="slidenum">
              <a:rPr lang="en-GB" smtClean="0"/>
              <a:pPr/>
              <a:t>‹#›</a:t>
            </a:fld>
            <a:endParaRPr lang="en-GB"/>
          </a:p>
        </p:txBody>
      </p:sp>
      <p:sp>
        <p:nvSpPr>
          <p:cNvPr id="11" name="Source">
            <a:extLst>
              <a:ext uri="{FF2B5EF4-FFF2-40B4-BE49-F238E27FC236}">
                <a16:creationId xmlns:a16="http://schemas.microsoft.com/office/drawing/2014/main" id="{6059029B-DF78-43AB-8082-ECA0EB504C49}"/>
              </a:ext>
            </a:extLst>
          </p:cNvPr>
          <p:cNvSpPr>
            <a:spLocks noGrp="1"/>
          </p:cNvSpPr>
          <p:nvPr>
            <p:ph type="body" sz="quarter" idx="15" hasCustomPrompt="1"/>
          </p:nvPr>
        </p:nvSpPr>
        <p:spPr>
          <a:xfrm>
            <a:off x="10598226" y="5525425"/>
            <a:ext cx="1042912" cy="792082"/>
          </a:xfrm>
        </p:spPr>
        <p:txBody>
          <a:bodyPr anchor="b" anchorCtr="0">
            <a:normAutofit/>
          </a:bodyPr>
          <a:lstStyle>
            <a:lvl1pPr marL="0" indent="0">
              <a:spcBef>
                <a:spcPts val="0"/>
              </a:spcBef>
              <a:spcAft>
                <a:spcPts val="0"/>
              </a:spcAft>
              <a:buNone/>
              <a:defRPr sz="700">
                <a:latin typeface="+mn-lt"/>
                <a:cs typeface="Rubik Medium" pitchFamily="2" charset="-79"/>
              </a:defRPr>
            </a:lvl1pPr>
            <a:lvl2pPr marL="0" indent="0">
              <a:spcBef>
                <a:spcPts val="0"/>
              </a:spcBef>
              <a:spcAft>
                <a:spcPts val="0"/>
              </a:spcAft>
              <a:buNone/>
              <a:defRPr sz="700">
                <a:latin typeface="Rubik Medium" pitchFamily="2" charset="-79"/>
                <a:cs typeface="Rubik Medium" pitchFamily="2" charset="-79"/>
              </a:defRPr>
            </a:lvl2pPr>
          </a:lstStyle>
          <a:p>
            <a:pPr lvl="0"/>
            <a:r>
              <a:rPr lang="en-US"/>
              <a:t>Source:</a:t>
            </a:r>
          </a:p>
          <a:p>
            <a:pPr lvl="1"/>
            <a:r>
              <a:rPr lang="en-US"/>
              <a:t>Increase List Level</a:t>
            </a:r>
          </a:p>
        </p:txBody>
      </p:sp>
      <p:sp>
        <p:nvSpPr>
          <p:cNvPr id="7" name="Tab">
            <a:extLst>
              <a:ext uri="{FF2B5EF4-FFF2-40B4-BE49-F238E27FC236}">
                <a16:creationId xmlns:a16="http://schemas.microsoft.com/office/drawing/2014/main" id="{6B7D6755-36F4-48F6-82F3-6048D9599267}"/>
              </a:ext>
            </a:extLst>
          </p:cNvPr>
          <p:cNvSpPr>
            <a:spLocks noGrp="1"/>
          </p:cNvSpPr>
          <p:nvPr>
            <p:ph type="body" sz="quarter" idx="12"/>
          </p:nvPr>
        </p:nvSpPr>
        <p:spPr>
          <a:xfrm rot="5400000">
            <a:off x="10297279" y="3117101"/>
            <a:ext cx="3238578" cy="550859"/>
          </a:xfrm>
          <a:solidFill>
            <a:schemeClr val="accent4"/>
          </a:solidFill>
        </p:spPr>
        <p:txBody>
          <a:bodyPr lIns="180000" anchor="ctr" anchorCtr="0">
            <a:normAutofit/>
          </a:bodyPr>
          <a:lstStyle>
            <a:lvl1pPr marL="180975" indent="-180975">
              <a:buClr>
                <a:schemeClr val="accent3"/>
              </a:buClr>
              <a:buNone/>
              <a:tabLst>
                <a:tab pos="180000" algn="l"/>
              </a:tabLst>
              <a:defRPr sz="1200">
                <a:solidFill>
                  <a:schemeClr val="bg1"/>
                </a:solidFill>
                <a:latin typeface="Rubik Medium" pitchFamily="2" charset="-79"/>
                <a:cs typeface="Rubik Medium" pitchFamily="2" charset="-79"/>
              </a:defRPr>
            </a:lvl1pPr>
            <a:lvl2pPr marL="360000" indent="0">
              <a:buNone/>
              <a:defRPr/>
            </a:lvl2pPr>
          </a:lstStyle>
          <a:p>
            <a:pPr lvl="0"/>
            <a:r>
              <a:rPr lang="en-US"/>
              <a:t>Click to edit Master text styles</a:t>
            </a:r>
          </a:p>
        </p:txBody>
      </p:sp>
      <p:sp>
        <p:nvSpPr>
          <p:cNvPr id="6" name="Content Placeholder">
            <a:extLst>
              <a:ext uri="{FF2B5EF4-FFF2-40B4-BE49-F238E27FC236}">
                <a16:creationId xmlns:a16="http://schemas.microsoft.com/office/drawing/2014/main" id="{DFEFBC22-65A9-4113-A866-C10FD9757183}"/>
              </a:ext>
            </a:extLst>
          </p:cNvPr>
          <p:cNvSpPr>
            <a:spLocks noGrp="1"/>
          </p:cNvSpPr>
          <p:nvPr>
            <p:ph sz="quarter" idx="13"/>
          </p:nvPr>
        </p:nvSpPr>
        <p:spPr>
          <a:xfrm>
            <a:off x="622300" y="1773243"/>
            <a:ext cx="97917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ubtitle">
            <a:extLst>
              <a:ext uri="{FF2B5EF4-FFF2-40B4-BE49-F238E27FC236}">
                <a16:creationId xmlns:a16="http://schemas.microsoft.com/office/drawing/2014/main" id="{D04EE7A6-B2A9-41E6-B1B4-2FC9090D1F3A}"/>
              </a:ext>
            </a:extLst>
          </p:cNvPr>
          <p:cNvSpPr>
            <a:spLocks noGrp="1"/>
          </p:cNvSpPr>
          <p:nvPr>
            <p:ph type="body" sz="quarter" idx="14" hasCustomPrompt="1"/>
          </p:nvPr>
        </p:nvSpPr>
        <p:spPr>
          <a:xfrm>
            <a:off x="622300" y="1270000"/>
            <a:ext cx="9791700" cy="246221"/>
          </a:xfrm>
        </p:spPr>
        <p:txBody>
          <a:bodyPr>
            <a:noAutofit/>
          </a:bodyPr>
          <a:lstStyle>
            <a:lvl1pPr marL="0" indent="0">
              <a:buNone/>
              <a:defRPr i="1">
                <a:solidFill>
                  <a:schemeClr val="accent4"/>
                </a:solidFill>
                <a:latin typeface="Rubik Medium" pitchFamily="2" charset="-79"/>
                <a:cs typeface="Rubik Medium" pitchFamily="2" charset="-79"/>
              </a:defRPr>
            </a:lvl1pPr>
          </a:lstStyle>
          <a:p>
            <a:pPr lvl="0"/>
            <a:r>
              <a:rPr lang="en-US"/>
              <a:t>Optional sub heading</a:t>
            </a:r>
          </a:p>
        </p:txBody>
      </p:sp>
      <p:sp>
        <p:nvSpPr>
          <p:cNvPr id="2" name="Title">
            <a:extLst>
              <a:ext uri="{FF2B5EF4-FFF2-40B4-BE49-F238E27FC236}">
                <a16:creationId xmlns:a16="http://schemas.microsoft.com/office/drawing/2014/main" id="{42054320-8BED-4420-A9FD-1242B24521D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79961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titesl">
    <p:bg>
      <p:bgPr>
        <a:solidFill>
          <a:schemeClr val="tx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50BBE3F-2C5C-E84E-97AD-6B2E5AE3487F}"/>
              </a:ext>
            </a:extLst>
          </p:cNvPr>
          <p:cNvSpPr>
            <a:spLocks noGrp="1"/>
          </p:cNvSpPr>
          <p:nvPr>
            <p:ph type="body" sz="quarter" idx="10" hasCustomPrompt="1"/>
          </p:nvPr>
        </p:nvSpPr>
        <p:spPr>
          <a:xfrm>
            <a:off x="0" y="0"/>
            <a:ext cx="12192000" cy="2852936"/>
          </a:xfrm>
        </p:spPr>
        <p:txBody>
          <a:bodyPr lIns="360000" tIns="1620000" rIns="360000" bIns="36000"/>
          <a:lstStyle>
            <a:lvl1pPr marL="0" indent="0" algn="ctr">
              <a:buNone/>
              <a:defRPr sz="7200" b="1" i="0">
                <a:solidFill>
                  <a:schemeClr val="bg1"/>
                </a:solidFill>
                <a:latin typeface="Arial" panose="020B0604020202020204" pitchFamily="34" charset="0"/>
                <a:cs typeface="Arial" panose="020B0604020202020204" pitchFamily="34" charset="0"/>
              </a:defRPr>
            </a:lvl1pPr>
            <a:lvl2pPr>
              <a:defRPr b="1" i="0">
                <a:latin typeface="Helvetica" pitchFamily="2" charset="0"/>
              </a:defRPr>
            </a:lvl2pPr>
            <a:lvl3pPr>
              <a:defRPr b="1" i="0">
                <a:latin typeface="Helvetica" pitchFamily="2" charset="0"/>
              </a:defRPr>
            </a:lvl3pPr>
            <a:lvl4pPr>
              <a:defRPr b="1" i="0">
                <a:latin typeface="Helvetica" pitchFamily="2" charset="0"/>
              </a:defRPr>
            </a:lvl4pPr>
            <a:lvl5pPr>
              <a:defRPr b="1" i="0">
                <a:latin typeface="Helvetica" pitchFamily="2" charset="0"/>
              </a:defRPr>
            </a:lvl5pPr>
          </a:lstStyle>
          <a:p>
            <a:pPr lvl="0"/>
            <a:r>
              <a:rPr lang="en-US" dirty="0"/>
              <a:t>message</a:t>
            </a:r>
          </a:p>
        </p:txBody>
      </p:sp>
      <p:sp>
        <p:nvSpPr>
          <p:cNvPr id="8" name="Text Placeholder 6">
            <a:extLst>
              <a:ext uri="{FF2B5EF4-FFF2-40B4-BE49-F238E27FC236}">
                <a16:creationId xmlns:a16="http://schemas.microsoft.com/office/drawing/2014/main" id="{E3EA8AF3-D004-1E42-B608-AE889A210EE8}"/>
              </a:ext>
            </a:extLst>
          </p:cNvPr>
          <p:cNvSpPr>
            <a:spLocks noGrp="1"/>
          </p:cNvSpPr>
          <p:nvPr>
            <p:ph type="body" sz="quarter" idx="11" hasCustomPrompt="1"/>
          </p:nvPr>
        </p:nvSpPr>
        <p:spPr>
          <a:xfrm>
            <a:off x="0" y="2852936"/>
            <a:ext cx="12192000" cy="2852936"/>
          </a:xfrm>
        </p:spPr>
        <p:txBody>
          <a:bodyPr lIns="360000" tIns="36000" rIns="360000" bIns="36000"/>
          <a:lstStyle>
            <a:lvl1pPr marL="0" indent="0" algn="ctr">
              <a:buNone/>
              <a:defRPr sz="6000" b="1" i="0">
                <a:solidFill>
                  <a:schemeClr val="bg1"/>
                </a:solidFill>
                <a:latin typeface="Arial" panose="020B0604020202020204" pitchFamily="34" charset="0"/>
                <a:cs typeface="Arial" panose="020B0604020202020204" pitchFamily="34" charset="0"/>
              </a:defRPr>
            </a:lvl1pPr>
            <a:lvl2pPr>
              <a:defRPr b="1" i="0">
                <a:latin typeface="Helvetica" pitchFamily="2" charset="0"/>
              </a:defRPr>
            </a:lvl2pPr>
            <a:lvl3pPr>
              <a:defRPr b="1" i="0">
                <a:latin typeface="Helvetica" pitchFamily="2" charset="0"/>
              </a:defRPr>
            </a:lvl3pPr>
            <a:lvl4pPr>
              <a:defRPr b="1" i="0">
                <a:latin typeface="Helvetica" pitchFamily="2" charset="0"/>
              </a:defRPr>
            </a:lvl4pPr>
            <a:lvl5pPr>
              <a:defRPr b="1" i="0">
                <a:latin typeface="Helvetica" pitchFamily="2" charset="0"/>
              </a:defRPr>
            </a:lvl5pPr>
          </a:lstStyle>
          <a:p>
            <a:pPr lvl="0"/>
            <a:r>
              <a:rPr lang="en-US" dirty="0"/>
              <a:t>message</a:t>
            </a:r>
          </a:p>
        </p:txBody>
      </p:sp>
    </p:spTree>
    <p:extLst>
      <p:ext uri="{BB962C8B-B14F-4D97-AF65-F5344CB8AC3E}">
        <p14:creationId xmlns:p14="http://schemas.microsoft.com/office/powerpoint/2010/main" val="3083039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DR SECTION SLIDE">
    <p:bg>
      <p:bgPr>
        <a:solidFill>
          <a:srgbClr val="403B65"/>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CA1B91-43AC-73FB-E6EC-438F1A1FFAF2}"/>
              </a:ext>
            </a:extLst>
          </p:cNvPr>
          <p:cNvSpPr>
            <a:spLocks noGrp="1"/>
          </p:cNvSpPr>
          <p:nvPr>
            <p:ph type="title"/>
          </p:nvPr>
        </p:nvSpPr>
        <p:spPr>
          <a:xfrm>
            <a:off x="0" y="2857500"/>
            <a:ext cx="12192000" cy="1143000"/>
          </a:xfrm>
        </p:spPr>
        <p:txBody>
          <a:bodyPr/>
          <a:lstStyle>
            <a:lvl1pPr>
              <a:defRPr sz="6000" b="1" i="0">
                <a:solidFill>
                  <a:schemeClr val="bg1"/>
                </a:solidFill>
                <a:latin typeface="Arial Black" panose="020B0604020202020204" pitchFamily="34" charset="0"/>
                <a:cs typeface="Arial Black" panose="020B0604020202020204" pitchFamily="34" charset="0"/>
              </a:defRPr>
            </a:lvl1pPr>
          </a:lstStyle>
          <a:p>
            <a:r>
              <a:rPr lang="en-GB" dirty="0"/>
              <a:t>Click to edit Master title style</a:t>
            </a:r>
          </a:p>
        </p:txBody>
      </p:sp>
    </p:spTree>
    <p:extLst>
      <p:ext uri="{BB962C8B-B14F-4D97-AF65-F5344CB8AC3E}">
        <p14:creationId xmlns:p14="http://schemas.microsoft.com/office/powerpoint/2010/main" val="3868104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MR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51BB2-9362-C041-8FE7-16B1DBD2088C}"/>
              </a:ext>
            </a:extLst>
          </p:cNvPr>
          <p:cNvSpPr>
            <a:spLocks noGrp="1"/>
          </p:cNvSpPr>
          <p:nvPr>
            <p:ph type="title" hasCustomPrompt="1"/>
          </p:nvPr>
        </p:nvSpPr>
        <p:spPr>
          <a:xfrm>
            <a:off x="0" y="0"/>
            <a:ext cx="12192000" cy="1200000"/>
          </a:xfrm>
          <a:solidFill>
            <a:srgbClr val="403B65"/>
          </a:solidFill>
        </p:spPr>
        <p:txBody>
          <a:bodyPr lIns="720000"/>
          <a:lstStyle>
            <a:lvl1pPr algn="l">
              <a:defRPr b="1" i="0">
                <a:solidFill>
                  <a:schemeClr val="bg1"/>
                </a:solidFill>
                <a:latin typeface="Arial" panose="020B0604020202020204" pitchFamily="34" charset="0"/>
                <a:cs typeface="Arial" panose="020B0604020202020204" pitchFamily="34" charset="0"/>
              </a:defRPr>
            </a:lvl1pPr>
          </a:lstStyle>
          <a:p>
            <a:r>
              <a:rPr lang="en-US" dirty="0"/>
              <a:t>This is the title of the slide</a:t>
            </a:r>
            <a:endParaRPr lang="en-GB" dirty="0"/>
          </a:p>
        </p:txBody>
      </p:sp>
      <p:pic>
        <p:nvPicPr>
          <p:cNvPr id="4" name="Picture 3" descr="A picture containing electronics&#10;&#10;Description automatically generated">
            <a:extLst>
              <a:ext uri="{FF2B5EF4-FFF2-40B4-BE49-F238E27FC236}">
                <a16:creationId xmlns:a16="http://schemas.microsoft.com/office/drawing/2014/main" id="{53CCC466-273F-3045-82DB-0BF4F761AE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5877272"/>
            <a:ext cx="774700" cy="774700"/>
          </a:xfrm>
          <a:prstGeom prst="rect">
            <a:avLst/>
          </a:prstGeom>
        </p:spPr>
      </p:pic>
    </p:spTree>
    <p:extLst>
      <p:ext uri="{BB962C8B-B14F-4D97-AF65-F5344CB8AC3E}">
        <p14:creationId xmlns:p14="http://schemas.microsoft.com/office/powerpoint/2010/main" val="712237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MR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2D076B6-66ED-8A48-BA14-96B4654C1C55}"/>
              </a:ext>
            </a:extLst>
          </p:cNvPr>
          <p:cNvSpPr>
            <a:spLocks noGrp="1"/>
          </p:cNvSpPr>
          <p:nvPr>
            <p:ph type="title" hasCustomPrompt="1"/>
          </p:nvPr>
        </p:nvSpPr>
        <p:spPr>
          <a:xfrm>
            <a:off x="0" y="0"/>
            <a:ext cx="12192000" cy="1200000"/>
          </a:xfrm>
          <a:solidFill>
            <a:srgbClr val="403B65"/>
          </a:solidFill>
        </p:spPr>
        <p:txBody>
          <a:bodyPr lIns="720000"/>
          <a:lstStyle>
            <a:lvl1pPr algn="l">
              <a:defRPr b="1" i="0">
                <a:solidFill>
                  <a:schemeClr val="bg1"/>
                </a:solidFill>
                <a:latin typeface="Arial" panose="020B0604020202020204" pitchFamily="34" charset="0"/>
                <a:cs typeface="Arial" panose="020B0604020202020204" pitchFamily="34" charset="0"/>
              </a:defRPr>
            </a:lvl1pPr>
          </a:lstStyle>
          <a:p>
            <a:r>
              <a:rPr lang="en-US" dirty="0"/>
              <a:t>This is the title of the slide</a:t>
            </a:r>
            <a:endParaRPr lang="en-GB" dirty="0"/>
          </a:p>
        </p:txBody>
      </p:sp>
      <p:sp>
        <p:nvSpPr>
          <p:cNvPr id="8" name="Text Placeholder 7">
            <a:extLst>
              <a:ext uri="{FF2B5EF4-FFF2-40B4-BE49-F238E27FC236}">
                <a16:creationId xmlns:a16="http://schemas.microsoft.com/office/drawing/2014/main" id="{B824355D-60EE-3848-8845-CECE987120FF}"/>
              </a:ext>
            </a:extLst>
          </p:cNvPr>
          <p:cNvSpPr>
            <a:spLocks noGrp="1"/>
          </p:cNvSpPr>
          <p:nvPr>
            <p:ph type="body" sz="quarter" idx="13" hasCustomPrompt="1"/>
          </p:nvPr>
        </p:nvSpPr>
        <p:spPr>
          <a:xfrm>
            <a:off x="839417" y="1487306"/>
            <a:ext cx="10081120" cy="4777316"/>
          </a:xfrm>
        </p:spPr>
        <p:txBody>
          <a:bodyPr>
            <a:normAutofit/>
          </a:bodyPr>
          <a:lstStyle>
            <a:lvl1pPr>
              <a:defRPr sz="2500" b="0" i="0">
                <a:solidFill>
                  <a:schemeClr val="tx1">
                    <a:lumMod val="75000"/>
                    <a:lumOff val="25000"/>
                  </a:schemeClr>
                </a:solidFill>
                <a:latin typeface="Arial" panose="020B0604020202020204" pitchFamily="34" charset="0"/>
                <a:cs typeface="Arial" panose="020B0604020202020204" pitchFamily="34" charset="0"/>
              </a:defRPr>
            </a:lvl1pPr>
            <a:lvl2pPr marL="342900" indent="0">
              <a:buNone/>
              <a:defRPr sz="2500" b="0" i="0">
                <a:solidFill>
                  <a:schemeClr val="tx1">
                    <a:lumMod val="75000"/>
                    <a:lumOff val="25000"/>
                  </a:schemeClr>
                </a:solidFill>
                <a:latin typeface="Arial" panose="020B0604020202020204" pitchFamily="34" charset="0"/>
                <a:cs typeface="Arial" panose="020B0604020202020204" pitchFamily="34" charset="0"/>
              </a:defRPr>
            </a:lvl2pPr>
            <a:lvl3pPr>
              <a:defRPr sz="2500" b="0" i="0">
                <a:solidFill>
                  <a:schemeClr val="tx1">
                    <a:lumMod val="75000"/>
                    <a:lumOff val="25000"/>
                  </a:schemeClr>
                </a:solidFill>
                <a:latin typeface="Arial" panose="020B0604020202020204" pitchFamily="34" charset="0"/>
                <a:cs typeface="Arial" panose="020B0604020202020204" pitchFamily="34" charset="0"/>
              </a:defRPr>
            </a:lvl3pPr>
            <a:lvl4pPr>
              <a:defRPr sz="2500" b="0" i="0">
                <a:solidFill>
                  <a:schemeClr val="tx1">
                    <a:lumMod val="75000"/>
                    <a:lumOff val="25000"/>
                  </a:schemeClr>
                </a:solidFill>
                <a:latin typeface="Arial" panose="020B0604020202020204" pitchFamily="34" charset="0"/>
                <a:cs typeface="Arial" panose="020B0604020202020204" pitchFamily="34" charset="0"/>
              </a:defRPr>
            </a:lvl4pPr>
            <a:lvl5pPr>
              <a:defRPr sz="2500"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Level One</a:t>
            </a:r>
          </a:p>
          <a:p>
            <a:pPr lvl="1"/>
            <a:r>
              <a:rPr lang="en-US" dirty="0"/>
              <a:t>This is a picture</a:t>
            </a:r>
          </a:p>
          <a:p>
            <a:pPr lvl="2"/>
            <a:r>
              <a:rPr lang="en-US" dirty="0"/>
              <a:t>Level Two</a:t>
            </a:r>
          </a:p>
          <a:p>
            <a:pPr lvl="3"/>
            <a:r>
              <a:rPr lang="en-US" dirty="0"/>
              <a:t>Level Three</a:t>
            </a:r>
          </a:p>
          <a:p>
            <a:pPr lvl="4"/>
            <a:r>
              <a:rPr lang="en-US" dirty="0"/>
              <a:t>Level Four</a:t>
            </a:r>
            <a:endParaRPr lang="en-GB" dirty="0"/>
          </a:p>
        </p:txBody>
      </p:sp>
    </p:spTree>
    <p:extLst>
      <p:ext uri="{BB962C8B-B14F-4D97-AF65-F5344CB8AC3E}">
        <p14:creationId xmlns:p14="http://schemas.microsoft.com/office/powerpoint/2010/main" val="139245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PH _ MAIN SLIDE TYP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2D076B6-66ED-8A48-BA14-96B4654C1C55}"/>
              </a:ext>
            </a:extLst>
          </p:cNvPr>
          <p:cNvSpPr>
            <a:spLocks noGrp="1"/>
          </p:cNvSpPr>
          <p:nvPr>
            <p:ph type="title" hasCustomPrompt="1"/>
          </p:nvPr>
        </p:nvSpPr>
        <p:spPr>
          <a:xfrm>
            <a:off x="0" y="0"/>
            <a:ext cx="12192000" cy="1200000"/>
          </a:xfrm>
          <a:noFill/>
        </p:spPr>
        <p:txBody>
          <a:bodyPr lIns="720000"/>
          <a:lstStyle>
            <a:lvl1pPr algn="l">
              <a:defRPr b="1" i="0">
                <a:solidFill>
                  <a:srgbClr val="403B65"/>
                </a:solidFill>
                <a:latin typeface="Arial" panose="020B0604020202020204" pitchFamily="34" charset="0"/>
                <a:cs typeface="Arial" panose="020B0604020202020204" pitchFamily="34" charset="0"/>
              </a:defRPr>
            </a:lvl1pPr>
          </a:lstStyle>
          <a:p>
            <a:r>
              <a:rPr lang="en-US" dirty="0"/>
              <a:t>This is the title of the slide</a:t>
            </a:r>
            <a:endParaRPr lang="en-GB" dirty="0"/>
          </a:p>
        </p:txBody>
      </p:sp>
      <p:sp>
        <p:nvSpPr>
          <p:cNvPr id="8" name="Text Placeholder 7">
            <a:extLst>
              <a:ext uri="{FF2B5EF4-FFF2-40B4-BE49-F238E27FC236}">
                <a16:creationId xmlns:a16="http://schemas.microsoft.com/office/drawing/2014/main" id="{B824355D-60EE-3848-8845-CECE987120FF}"/>
              </a:ext>
            </a:extLst>
          </p:cNvPr>
          <p:cNvSpPr>
            <a:spLocks noGrp="1"/>
          </p:cNvSpPr>
          <p:nvPr>
            <p:ph type="body" sz="quarter" idx="13" hasCustomPrompt="1"/>
          </p:nvPr>
        </p:nvSpPr>
        <p:spPr>
          <a:xfrm>
            <a:off x="737817" y="1199792"/>
            <a:ext cx="5777283" cy="5378808"/>
          </a:xfrm>
        </p:spPr>
        <p:txBody>
          <a:bodyPr>
            <a:normAutofit/>
          </a:bodyPr>
          <a:lstStyle>
            <a:lvl1pPr>
              <a:defRPr sz="2500" b="0" i="0">
                <a:solidFill>
                  <a:schemeClr val="tx1">
                    <a:lumMod val="75000"/>
                    <a:lumOff val="25000"/>
                  </a:schemeClr>
                </a:solidFill>
                <a:latin typeface="Arial" panose="020B0604020202020204" pitchFamily="34" charset="0"/>
                <a:cs typeface="Arial" panose="020B0604020202020204" pitchFamily="34" charset="0"/>
              </a:defRPr>
            </a:lvl1pPr>
            <a:lvl2pPr marL="342900" indent="0">
              <a:buNone/>
              <a:defRPr sz="2500" b="0" i="0">
                <a:solidFill>
                  <a:schemeClr val="tx1">
                    <a:lumMod val="75000"/>
                    <a:lumOff val="25000"/>
                  </a:schemeClr>
                </a:solidFill>
                <a:latin typeface="Arial" panose="020B0604020202020204" pitchFamily="34" charset="0"/>
                <a:cs typeface="Arial" panose="020B0604020202020204" pitchFamily="34" charset="0"/>
              </a:defRPr>
            </a:lvl2pPr>
            <a:lvl3pPr>
              <a:defRPr sz="2500" b="0" i="0">
                <a:solidFill>
                  <a:schemeClr val="tx1">
                    <a:lumMod val="75000"/>
                    <a:lumOff val="25000"/>
                  </a:schemeClr>
                </a:solidFill>
                <a:latin typeface="Arial" panose="020B0604020202020204" pitchFamily="34" charset="0"/>
                <a:cs typeface="Arial" panose="020B0604020202020204" pitchFamily="34" charset="0"/>
              </a:defRPr>
            </a:lvl3pPr>
            <a:lvl4pPr>
              <a:defRPr sz="2500" b="0" i="0">
                <a:solidFill>
                  <a:schemeClr val="tx1">
                    <a:lumMod val="75000"/>
                    <a:lumOff val="25000"/>
                  </a:schemeClr>
                </a:solidFill>
                <a:latin typeface="Arial" panose="020B0604020202020204" pitchFamily="34" charset="0"/>
                <a:cs typeface="Arial" panose="020B0604020202020204" pitchFamily="34" charset="0"/>
              </a:defRPr>
            </a:lvl4pPr>
            <a:lvl5pPr>
              <a:defRPr sz="2500"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Level One</a:t>
            </a:r>
          </a:p>
          <a:p>
            <a:pPr lvl="1"/>
            <a:r>
              <a:rPr lang="en-US" dirty="0"/>
              <a:t>This is a picture</a:t>
            </a:r>
          </a:p>
          <a:p>
            <a:pPr lvl="2"/>
            <a:r>
              <a:rPr lang="en-US" dirty="0"/>
              <a:t>Level Two</a:t>
            </a:r>
          </a:p>
          <a:p>
            <a:pPr lvl="3"/>
            <a:r>
              <a:rPr lang="en-US" dirty="0"/>
              <a:t>Level Three</a:t>
            </a:r>
          </a:p>
          <a:p>
            <a:pPr lvl="4"/>
            <a:r>
              <a:rPr lang="en-US" dirty="0"/>
              <a:t>Level Four</a:t>
            </a:r>
            <a:endParaRPr lang="en-GB" dirty="0"/>
          </a:p>
        </p:txBody>
      </p:sp>
    </p:spTree>
    <p:extLst>
      <p:ext uri="{BB962C8B-B14F-4D97-AF65-F5344CB8AC3E}">
        <p14:creationId xmlns:p14="http://schemas.microsoft.com/office/powerpoint/2010/main" val="35440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PH _ SOUBLE TEXT COLUM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2D076B6-66ED-8A48-BA14-96B4654C1C55}"/>
              </a:ext>
            </a:extLst>
          </p:cNvPr>
          <p:cNvSpPr>
            <a:spLocks noGrp="1"/>
          </p:cNvSpPr>
          <p:nvPr>
            <p:ph type="title" hasCustomPrompt="1"/>
          </p:nvPr>
        </p:nvSpPr>
        <p:spPr>
          <a:xfrm>
            <a:off x="0" y="0"/>
            <a:ext cx="12192000" cy="1200000"/>
          </a:xfrm>
          <a:noFill/>
        </p:spPr>
        <p:txBody>
          <a:bodyPr lIns="720000"/>
          <a:lstStyle>
            <a:lvl1pPr algn="l">
              <a:defRPr b="1" i="0">
                <a:solidFill>
                  <a:srgbClr val="403B65"/>
                </a:solidFill>
                <a:latin typeface="Arial" panose="020B0604020202020204" pitchFamily="34" charset="0"/>
                <a:cs typeface="Arial" panose="020B0604020202020204" pitchFamily="34" charset="0"/>
              </a:defRPr>
            </a:lvl1pPr>
          </a:lstStyle>
          <a:p>
            <a:r>
              <a:rPr lang="en-US" dirty="0"/>
              <a:t>This is the title of the slide</a:t>
            </a:r>
            <a:endParaRPr lang="en-GB" dirty="0"/>
          </a:p>
        </p:txBody>
      </p:sp>
      <p:sp>
        <p:nvSpPr>
          <p:cNvPr id="8" name="Text Placeholder 7">
            <a:extLst>
              <a:ext uri="{FF2B5EF4-FFF2-40B4-BE49-F238E27FC236}">
                <a16:creationId xmlns:a16="http://schemas.microsoft.com/office/drawing/2014/main" id="{B824355D-60EE-3848-8845-CECE987120FF}"/>
              </a:ext>
            </a:extLst>
          </p:cNvPr>
          <p:cNvSpPr>
            <a:spLocks noGrp="1"/>
          </p:cNvSpPr>
          <p:nvPr>
            <p:ph type="body" sz="quarter" idx="13" hasCustomPrompt="1"/>
          </p:nvPr>
        </p:nvSpPr>
        <p:spPr>
          <a:xfrm>
            <a:off x="737817" y="1199792"/>
            <a:ext cx="5223367" cy="5378808"/>
          </a:xfrm>
        </p:spPr>
        <p:txBody>
          <a:bodyPr>
            <a:normAutofit/>
          </a:bodyPr>
          <a:lstStyle>
            <a:lvl1pPr>
              <a:defRPr sz="2500" b="0" i="0">
                <a:solidFill>
                  <a:schemeClr val="tx1">
                    <a:lumMod val="75000"/>
                    <a:lumOff val="25000"/>
                  </a:schemeClr>
                </a:solidFill>
                <a:latin typeface="Arial" panose="020B0604020202020204" pitchFamily="34" charset="0"/>
                <a:cs typeface="Arial" panose="020B0604020202020204" pitchFamily="34" charset="0"/>
              </a:defRPr>
            </a:lvl1pPr>
            <a:lvl2pPr marL="342900" indent="0">
              <a:buNone/>
              <a:defRPr sz="2500" b="0" i="0">
                <a:solidFill>
                  <a:schemeClr val="tx1">
                    <a:lumMod val="75000"/>
                    <a:lumOff val="25000"/>
                  </a:schemeClr>
                </a:solidFill>
                <a:latin typeface="Arial" panose="020B0604020202020204" pitchFamily="34" charset="0"/>
                <a:cs typeface="Arial" panose="020B0604020202020204" pitchFamily="34" charset="0"/>
              </a:defRPr>
            </a:lvl2pPr>
            <a:lvl3pPr>
              <a:defRPr sz="2500" b="0" i="0">
                <a:solidFill>
                  <a:schemeClr val="tx1">
                    <a:lumMod val="75000"/>
                    <a:lumOff val="25000"/>
                  </a:schemeClr>
                </a:solidFill>
                <a:latin typeface="Arial" panose="020B0604020202020204" pitchFamily="34" charset="0"/>
                <a:cs typeface="Arial" panose="020B0604020202020204" pitchFamily="34" charset="0"/>
              </a:defRPr>
            </a:lvl3pPr>
            <a:lvl4pPr>
              <a:defRPr sz="2500" b="0" i="0">
                <a:solidFill>
                  <a:schemeClr val="tx1">
                    <a:lumMod val="75000"/>
                    <a:lumOff val="25000"/>
                  </a:schemeClr>
                </a:solidFill>
                <a:latin typeface="Arial" panose="020B0604020202020204" pitchFamily="34" charset="0"/>
                <a:cs typeface="Arial" panose="020B0604020202020204" pitchFamily="34" charset="0"/>
              </a:defRPr>
            </a:lvl4pPr>
            <a:lvl5pPr>
              <a:defRPr sz="2500"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Level One</a:t>
            </a:r>
          </a:p>
          <a:p>
            <a:pPr lvl="1"/>
            <a:r>
              <a:rPr lang="en-US" dirty="0"/>
              <a:t>This is a picture</a:t>
            </a:r>
          </a:p>
          <a:p>
            <a:pPr lvl="2"/>
            <a:r>
              <a:rPr lang="en-US" dirty="0"/>
              <a:t>Level Two</a:t>
            </a:r>
          </a:p>
          <a:p>
            <a:pPr lvl="3"/>
            <a:r>
              <a:rPr lang="en-US" dirty="0"/>
              <a:t>Level Three</a:t>
            </a:r>
          </a:p>
          <a:p>
            <a:pPr lvl="4"/>
            <a:r>
              <a:rPr lang="en-US" dirty="0"/>
              <a:t>Level Four</a:t>
            </a:r>
            <a:endParaRPr lang="en-GB" dirty="0"/>
          </a:p>
        </p:txBody>
      </p:sp>
      <p:sp>
        <p:nvSpPr>
          <p:cNvPr id="2" name="Text Placeholder 7">
            <a:extLst>
              <a:ext uri="{FF2B5EF4-FFF2-40B4-BE49-F238E27FC236}">
                <a16:creationId xmlns:a16="http://schemas.microsoft.com/office/drawing/2014/main" id="{801463CE-49AA-5A61-193C-FDBD7A9AE6F9}"/>
              </a:ext>
            </a:extLst>
          </p:cNvPr>
          <p:cNvSpPr>
            <a:spLocks noGrp="1"/>
          </p:cNvSpPr>
          <p:nvPr>
            <p:ph type="body" sz="quarter" idx="14" hasCustomPrompt="1"/>
          </p:nvPr>
        </p:nvSpPr>
        <p:spPr>
          <a:xfrm>
            <a:off x="6230816" y="1199792"/>
            <a:ext cx="5223367" cy="5378808"/>
          </a:xfrm>
        </p:spPr>
        <p:txBody>
          <a:bodyPr>
            <a:normAutofit/>
          </a:bodyPr>
          <a:lstStyle>
            <a:lvl1pPr>
              <a:defRPr sz="2500" b="0" i="0">
                <a:solidFill>
                  <a:schemeClr val="tx1">
                    <a:lumMod val="75000"/>
                    <a:lumOff val="25000"/>
                  </a:schemeClr>
                </a:solidFill>
                <a:latin typeface="Arial" panose="020B0604020202020204" pitchFamily="34" charset="0"/>
                <a:cs typeface="Arial" panose="020B0604020202020204" pitchFamily="34" charset="0"/>
              </a:defRPr>
            </a:lvl1pPr>
            <a:lvl2pPr marL="342900" indent="0">
              <a:buNone/>
              <a:defRPr sz="2500" b="0" i="0">
                <a:solidFill>
                  <a:schemeClr val="tx1">
                    <a:lumMod val="75000"/>
                    <a:lumOff val="25000"/>
                  </a:schemeClr>
                </a:solidFill>
                <a:latin typeface="Arial" panose="020B0604020202020204" pitchFamily="34" charset="0"/>
                <a:cs typeface="Arial" panose="020B0604020202020204" pitchFamily="34" charset="0"/>
              </a:defRPr>
            </a:lvl2pPr>
            <a:lvl3pPr>
              <a:defRPr sz="2500" b="0" i="0">
                <a:solidFill>
                  <a:schemeClr val="tx1">
                    <a:lumMod val="75000"/>
                    <a:lumOff val="25000"/>
                  </a:schemeClr>
                </a:solidFill>
                <a:latin typeface="Arial" panose="020B0604020202020204" pitchFamily="34" charset="0"/>
                <a:cs typeface="Arial" panose="020B0604020202020204" pitchFamily="34" charset="0"/>
              </a:defRPr>
            </a:lvl3pPr>
            <a:lvl4pPr>
              <a:defRPr sz="2500" b="0" i="0">
                <a:solidFill>
                  <a:schemeClr val="tx1">
                    <a:lumMod val="75000"/>
                    <a:lumOff val="25000"/>
                  </a:schemeClr>
                </a:solidFill>
                <a:latin typeface="Arial" panose="020B0604020202020204" pitchFamily="34" charset="0"/>
                <a:cs typeface="Arial" panose="020B0604020202020204" pitchFamily="34" charset="0"/>
              </a:defRPr>
            </a:lvl4pPr>
            <a:lvl5pPr>
              <a:defRPr sz="2500"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Level One</a:t>
            </a:r>
          </a:p>
          <a:p>
            <a:pPr lvl="1"/>
            <a:r>
              <a:rPr lang="en-US" dirty="0"/>
              <a:t>This is a picture</a:t>
            </a:r>
          </a:p>
          <a:p>
            <a:pPr lvl="2"/>
            <a:r>
              <a:rPr lang="en-US" dirty="0"/>
              <a:t>Level Two</a:t>
            </a:r>
          </a:p>
          <a:p>
            <a:pPr lvl="3"/>
            <a:r>
              <a:rPr lang="en-US" dirty="0"/>
              <a:t>Level Three</a:t>
            </a:r>
          </a:p>
          <a:p>
            <a:pPr lvl="4"/>
            <a:r>
              <a:rPr lang="en-US" dirty="0"/>
              <a:t>Level Four</a:t>
            </a:r>
            <a:endParaRPr lang="en-GB" dirty="0"/>
          </a:p>
        </p:txBody>
      </p:sp>
    </p:spTree>
    <p:extLst>
      <p:ext uri="{BB962C8B-B14F-4D97-AF65-F5344CB8AC3E}">
        <p14:creationId xmlns:p14="http://schemas.microsoft.com/office/powerpoint/2010/main" val="2575989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B DIVIDER">
    <p:bg>
      <p:bgPr>
        <a:solidFill>
          <a:srgbClr val="F5822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F0188-48D6-8048-8A50-FD1C3BB40962}"/>
              </a:ext>
            </a:extLst>
          </p:cNvPr>
          <p:cNvSpPr>
            <a:spLocks noGrp="1"/>
          </p:cNvSpPr>
          <p:nvPr>
            <p:ph type="title" hasCustomPrompt="1"/>
          </p:nvPr>
        </p:nvSpPr>
        <p:spPr>
          <a:xfrm>
            <a:off x="695400" y="2364695"/>
            <a:ext cx="10873208" cy="1143000"/>
          </a:xfrm>
        </p:spPr>
        <p:txBody>
          <a:bodyPr/>
          <a:lstStyle>
            <a:lvl1pPr>
              <a:defRPr sz="5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MB Divider slide</a:t>
            </a:r>
          </a:p>
        </p:txBody>
      </p:sp>
      <p:pic>
        <p:nvPicPr>
          <p:cNvPr id="7" name="Picture 6">
            <a:extLst>
              <a:ext uri="{FF2B5EF4-FFF2-40B4-BE49-F238E27FC236}">
                <a16:creationId xmlns:a16="http://schemas.microsoft.com/office/drawing/2014/main" id="{D7378D16-6E37-2742-B649-E15F6C249C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6480" y="5261596"/>
            <a:ext cx="1440160" cy="1395154"/>
          </a:xfrm>
          <a:prstGeom prst="rect">
            <a:avLst/>
          </a:prstGeom>
        </p:spPr>
      </p:pic>
    </p:spTree>
    <p:extLst>
      <p:ext uri="{BB962C8B-B14F-4D97-AF65-F5344CB8AC3E}">
        <p14:creationId xmlns:p14="http://schemas.microsoft.com/office/powerpoint/2010/main" val="88709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MB DIVIDER">
    <p:bg>
      <p:bgPr>
        <a:solidFill>
          <a:srgbClr val="5AA2A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F0188-48D6-8048-8A50-FD1C3BB40962}"/>
              </a:ext>
            </a:extLst>
          </p:cNvPr>
          <p:cNvSpPr>
            <a:spLocks noGrp="1"/>
          </p:cNvSpPr>
          <p:nvPr>
            <p:ph type="title" hasCustomPrompt="1"/>
          </p:nvPr>
        </p:nvSpPr>
        <p:spPr>
          <a:xfrm>
            <a:off x="695400" y="2364695"/>
            <a:ext cx="10873208" cy="1143000"/>
          </a:xfrm>
        </p:spPr>
        <p:txBody>
          <a:bodyPr/>
          <a:lstStyle>
            <a:lvl1pPr>
              <a:defRPr sz="5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MB Divider slide#2</a:t>
            </a:r>
          </a:p>
        </p:txBody>
      </p:sp>
      <p:pic>
        <p:nvPicPr>
          <p:cNvPr id="7" name="Picture 6">
            <a:extLst>
              <a:ext uri="{FF2B5EF4-FFF2-40B4-BE49-F238E27FC236}">
                <a16:creationId xmlns:a16="http://schemas.microsoft.com/office/drawing/2014/main" id="{D7378D16-6E37-2742-B649-E15F6C249C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6480" y="5261596"/>
            <a:ext cx="1440160" cy="1395154"/>
          </a:xfrm>
          <a:prstGeom prst="rect">
            <a:avLst/>
          </a:prstGeom>
        </p:spPr>
      </p:pic>
    </p:spTree>
    <p:extLst>
      <p:ext uri="{BB962C8B-B14F-4D97-AF65-F5344CB8AC3E}">
        <p14:creationId xmlns:p14="http://schemas.microsoft.com/office/powerpoint/2010/main" val="1592479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GB" altLang="x-none"/>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GB" altLang="x-non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A33BA62-3AF2-4270-9E84-9FB891AA0CFC}" type="datetimeFigureOut">
              <a:rPr lang="en-GB"/>
              <a:pPr>
                <a:defRPr/>
              </a:pPr>
              <a:t>15/09/2025</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63AB109-840E-428B-8C2C-4FF3C2CAE131}" type="slidenum">
              <a:rPr lang="en-GB"/>
              <a:pPr>
                <a:defRPr/>
              </a:pPr>
              <a:t>‹#›</a:t>
            </a:fld>
            <a:endParaRPr lang="en-GB"/>
          </a:p>
        </p:txBody>
      </p:sp>
    </p:spTree>
    <p:extLst>
      <p:ext uri="{BB962C8B-B14F-4D97-AF65-F5344CB8AC3E}">
        <p14:creationId xmlns:p14="http://schemas.microsoft.com/office/powerpoint/2010/main" val="3522674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71" r:id="rId6"/>
    <p:sldLayoutId id="2147483673" r:id="rId7"/>
    <p:sldLayoutId id="2147483665" r:id="rId8"/>
    <p:sldLayoutId id="2147483666" r:id="rId9"/>
    <p:sldLayoutId id="2147483667" r:id="rId10"/>
    <p:sldLayoutId id="2147483668" r:id="rId11"/>
    <p:sldLayoutId id="2147483669" r:id="rId12"/>
    <p:sldLayoutId id="2147483670" r:id="rId13"/>
    <p:sldLayoutId id="2147483674"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Narrow" pitchFamily="34" charset="0"/>
        </a:defRPr>
      </a:lvl2pPr>
      <a:lvl3pPr algn="ctr" rtl="0" fontAlgn="base">
        <a:spcBef>
          <a:spcPct val="0"/>
        </a:spcBef>
        <a:spcAft>
          <a:spcPct val="0"/>
        </a:spcAft>
        <a:defRPr sz="4400">
          <a:solidFill>
            <a:schemeClr val="tx1"/>
          </a:solidFill>
          <a:latin typeface="Arial Narrow" pitchFamily="34" charset="0"/>
        </a:defRPr>
      </a:lvl3pPr>
      <a:lvl4pPr algn="ctr" rtl="0" fontAlgn="base">
        <a:spcBef>
          <a:spcPct val="0"/>
        </a:spcBef>
        <a:spcAft>
          <a:spcPct val="0"/>
        </a:spcAft>
        <a:defRPr sz="4400">
          <a:solidFill>
            <a:schemeClr val="tx1"/>
          </a:solidFill>
          <a:latin typeface="Arial Narrow" pitchFamily="34" charset="0"/>
        </a:defRPr>
      </a:lvl4pPr>
      <a:lvl5pPr algn="ctr" rtl="0" fontAlgn="base">
        <a:spcBef>
          <a:spcPct val="0"/>
        </a:spcBef>
        <a:spcAft>
          <a:spcPct val="0"/>
        </a:spcAft>
        <a:defRPr sz="4400">
          <a:solidFill>
            <a:schemeClr val="tx1"/>
          </a:solidFill>
          <a:latin typeface="Arial Narrow" pitchFamily="34" charset="0"/>
        </a:defRPr>
      </a:lvl5pPr>
      <a:lvl6pPr marL="457200" algn="ctr" rtl="0" fontAlgn="base">
        <a:spcBef>
          <a:spcPct val="0"/>
        </a:spcBef>
        <a:spcAft>
          <a:spcPct val="0"/>
        </a:spcAft>
        <a:defRPr sz="4400">
          <a:solidFill>
            <a:schemeClr val="tx1"/>
          </a:solidFill>
          <a:latin typeface="Arial Narrow" pitchFamily="34" charset="0"/>
        </a:defRPr>
      </a:lvl6pPr>
      <a:lvl7pPr marL="914400" algn="ctr" rtl="0" fontAlgn="base">
        <a:spcBef>
          <a:spcPct val="0"/>
        </a:spcBef>
        <a:spcAft>
          <a:spcPct val="0"/>
        </a:spcAft>
        <a:defRPr sz="4400">
          <a:solidFill>
            <a:schemeClr val="tx1"/>
          </a:solidFill>
          <a:latin typeface="Arial Narrow" pitchFamily="34" charset="0"/>
        </a:defRPr>
      </a:lvl7pPr>
      <a:lvl8pPr marL="1371600" algn="ctr" rtl="0" fontAlgn="base">
        <a:spcBef>
          <a:spcPct val="0"/>
        </a:spcBef>
        <a:spcAft>
          <a:spcPct val="0"/>
        </a:spcAft>
        <a:defRPr sz="4400">
          <a:solidFill>
            <a:schemeClr val="tx1"/>
          </a:solidFill>
          <a:latin typeface="Arial Narrow" pitchFamily="34" charset="0"/>
        </a:defRPr>
      </a:lvl8pPr>
      <a:lvl9pPr marL="1828800" algn="ctr" rtl="0" fontAlgn="base">
        <a:spcBef>
          <a:spcPct val="0"/>
        </a:spcBef>
        <a:spcAft>
          <a:spcPct val="0"/>
        </a:spcAft>
        <a:defRPr sz="4400">
          <a:solidFill>
            <a:schemeClr val="tx1"/>
          </a:solidFill>
          <a:latin typeface="Arial Narrow"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2.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ruth@rmresearch.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jaelwilliams@jemassociates.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hyperlink" Target="mailto:ruth@rmresearch.uk" TargetMode="External"/><Relationship Id="rId3" Type="http://schemas.openxmlformats.org/officeDocument/2006/relationships/hyperlink" Target="https://www.jemassociates.org/" TargetMode="External"/><Relationship Id="rId7" Type="http://schemas.openxmlformats.org/officeDocument/2006/relationships/hyperlink" Target="https://rmresearch.uk/" TargetMode="Externa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mailto:julia@thehubuk.com).works" TargetMode="External"/><Relationship Id="rId11" Type="http://schemas.openxmlformats.org/officeDocument/2006/relationships/image" Target="../media/image8.png"/><Relationship Id="rId5" Type="http://schemas.openxmlformats.org/officeDocument/2006/relationships/hyperlink" Target="https://thehubuk.com/" TargetMode="External"/><Relationship Id="rId10" Type="http://schemas.openxmlformats.org/officeDocument/2006/relationships/image" Target="../media/image6.png"/><Relationship Id="rId4" Type="http://schemas.openxmlformats.org/officeDocument/2006/relationships/hyperlink" Target="mailto:jaelwilliams@jemassociates.org" TargetMode="Externa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8.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2F92"/>
        </a:solidFill>
        <a:effectLst/>
      </p:bgPr>
    </p:bg>
    <p:spTree>
      <p:nvGrpSpPr>
        <p:cNvPr id="1" name=""/>
        <p:cNvGrpSpPr/>
        <p:nvPr/>
      </p:nvGrpSpPr>
      <p:grpSpPr>
        <a:xfrm>
          <a:off x="0" y="0"/>
          <a:ext cx="0" cy="0"/>
          <a:chOff x="0" y="0"/>
          <a:chExt cx="0" cy="0"/>
        </a:xfrm>
      </p:grpSpPr>
      <p:pic>
        <p:nvPicPr>
          <p:cNvPr id="5" name="Picture 4" descr="A white circle with a black background">
            <a:extLst>
              <a:ext uri="{FF2B5EF4-FFF2-40B4-BE49-F238E27FC236}">
                <a16:creationId xmlns:a16="http://schemas.microsoft.com/office/drawing/2014/main" id="{F93E111D-701B-21D9-7CF4-AA18B5E37D2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352315" y="5222052"/>
            <a:ext cx="1259546" cy="1259546"/>
          </a:xfrm>
          <a:prstGeom prst="rect">
            <a:avLst/>
          </a:prstGeom>
        </p:spPr>
      </p:pic>
      <p:pic>
        <p:nvPicPr>
          <p:cNvPr id="7" name="Picture 6" descr="A black and orange logo">
            <a:extLst>
              <a:ext uri="{FF2B5EF4-FFF2-40B4-BE49-F238E27FC236}">
                <a16:creationId xmlns:a16="http://schemas.microsoft.com/office/drawing/2014/main" id="{06C14A77-DD98-ABBB-6590-60687CD31A68}"/>
              </a:ext>
            </a:extLst>
          </p:cNvPr>
          <p:cNvPicPr>
            <a:picLocks noGrp="1" noRot="1" noChangeAspect="1" noMove="1" noResize="1" noEditPoints="1" noAdjustHandles="1" noChangeArrowheads="1" noChangeShapeType="1" noCrop="1"/>
          </p:cNvPicPr>
          <p:nvPr/>
        </p:nvPicPr>
        <p:blipFill>
          <a:blip r:embed="rId4">
            <a:biLevel thresh="25000"/>
            <a:extLst>
              <a:ext uri="{28A0092B-C50C-407E-A947-70E740481C1C}">
                <a14:useLocalDpi xmlns:a14="http://schemas.microsoft.com/office/drawing/2010/main" val="0"/>
              </a:ext>
            </a:extLst>
          </a:blip>
          <a:stretch>
            <a:fillRect/>
          </a:stretch>
        </p:blipFill>
        <p:spPr>
          <a:xfrm>
            <a:off x="8187991" y="5635392"/>
            <a:ext cx="2164323" cy="432865"/>
          </a:xfrm>
          <a:prstGeom prst="rect">
            <a:avLst/>
          </a:prstGeom>
        </p:spPr>
      </p:pic>
      <p:pic>
        <p:nvPicPr>
          <p:cNvPr id="10" name="Picture 9" descr="A black and white logo">
            <a:extLst>
              <a:ext uri="{FF2B5EF4-FFF2-40B4-BE49-F238E27FC236}">
                <a16:creationId xmlns:a16="http://schemas.microsoft.com/office/drawing/2014/main" id="{78983FDB-7FFE-5B4C-8033-FD79A57B9501}"/>
              </a:ext>
            </a:extLst>
          </p:cNvPr>
          <p:cNvPicPr>
            <a:picLocks noGrp="1" noRot="1" noChangeAspect="1" noMove="1" noResize="1" noEditPoints="1" noAdjustHandles="1" noChangeArrowheads="1" noChangeShapeType="1" noCrop="1"/>
          </p:cNvPicPr>
          <p:nvPr/>
        </p:nvPicPr>
        <p:blipFill>
          <a:blip r:embed="rId5"/>
          <a:stretch>
            <a:fillRect/>
          </a:stretch>
        </p:blipFill>
        <p:spPr>
          <a:xfrm>
            <a:off x="6369159" y="5014216"/>
            <a:ext cx="1818831" cy="1763379"/>
          </a:xfrm>
          <a:prstGeom prst="rect">
            <a:avLst/>
          </a:prstGeom>
        </p:spPr>
      </p:pic>
      <p:pic>
        <p:nvPicPr>
          <p:cNvPr id="3" name="Picture 2" descr="A white letter on a black background">
            <a:extLst>
              <a:ext uri="{FF2B5EF4-FFF2-40B4-BE49-F238E27FC236}">
                <a16:creationId xmlns:a16="http://schemas.microsoft.com/office/drawing/2014/main" id="{C71B5F0B-E5BF-1893-C3F0-6A07E82B7F09}"/>
              </a:ext>
            </a:extLst>
          </p:cNvPr>
          <p:cNvPicPr>
            <a:picLocks noGrp="1" noRot="1" noChangeAspect="1" noMove="1" noResize="1" noEditPoints="1" noAdjustHandles="1" noChangeArrowheads="1" noChangeShapeType="1" noCrop="1"/>
          </p:cNvPicPr>
          <p:nvPr/>
        </p:nvPicPr>
        <p:blipFill>
          <a:blip r:embed="rId6"/>
          <a:stretch>
            <a:fillRect/>
          </a:stretch>
        </p:blipFill>
        <p:spPr>
          <a:xfrm>
            <a:off x="5175997" y="5222051"/>
            <a:ext cx="1111081" cy="1347708"/>
          </a:xfrm>
          <a:prstGeom prst="rect">
            <a:avLst/>
          </a:prstGeom>
        </p:spPr>
      </p:pic>
      <p:sp>
        <p:nvSpPr>
          <p:cNvPr id="2" name="Title 3">
            <a:extLst>
              <a:ext uri="{FF2B5EF4-FFF2-40B4-BE49-F238E27FC236}">
                <a16:creationId xmlns:a16="http://schemas.microsoft.com/office/drawing/2014/main" id="{AF68D0C1-1AB6-3CD4-AAFF-E5AB10DB7E78}"/>
              </a:ext>
            </a:extLst>
          </p:cNvPr>
          <p:cNvSpPr txBox="1">
            <a:spLocks noGrp="1" noRot="1" noMove="1" noResize="1" noEditPoints="1" noAdjustHandles="1" noChangeArrowheads="1" noChangeShapeType="1"/>
          </p:cNvSpPr>
          <p:nvPr/>
        </p:nvSpPr>
        <p:spPr bwMode="auto">
          <a:xfrm>
            <a:off x="829751" y="3823887"/>
            <a:ext cx="9522563" cy="697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7200" b="1" i="0" kern="120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algn="ctr" rtl="0" fontAlgn="base">
              <a:spcBef>
                <a:spcPct val="0"/>
              </a:spcBef>
              <a:spcAft>
                <a:spcPct val="0"/>
              </a:spcAft>
              <a:defRPr sz="4400">
                <a:solidFill>
                  <a:schemeClr val="tx1"/>
                </a:solidFill>
                <a:latin typeface="Arial Narrow" pitchFamily="34" charset="0"/>
              </a:defRPr>
            </a:lvl2pPr>
            <a:lvl3pPr algn="ctr" rtl="0" fontAlgn="base">
              <a:spcBef>
                <a:spcPct val="0"/>
              </a:spcBef>
              <a:spcAft>
                <a:spcPct val="0"/>
              </a:spcAft>
              <a:defRPr sz="4400">
                <a:solidFill>
                  <a:schemeClr val="tx1"/>
                </a:solidFill>
                <a:latin typeface="Arial Narrow" pitchFamily="34" charset="0"/>
              </a:defRPr>
            </a:lvl3pPr>
            <a:lvl4pPr algn="ctr" rtl="0" fontAlgn="base">
              <a:spcBef>
                <a:spcPct val="0"/>
              </a:spcBef>
              <a:spcAft>
                <a:spcPct val="0"/>
              </a:spcAft>
              <a:defRPr sz="4400">
                <a:solidFill>
                  <a:schemeClr val="tx1"/>
                </a:solidFill>
                <a:latin typeface="Arial Narrow" pitchFamily="34" charset="0"/>
              </a:defRPr>
            </a:lvl4pPr>
            <a:lvl5pPr algn="ctr" rtl="0" fontAlgn="base">
              <a:spcBef>
                <a:spcPct val="0"/>
              </a:spcBef>
              <a:spcAft>
                <a:spcPct val="0"/>
              </a:spcAft>
              <a:defRPr sz="4400">
                <a:solidFill>
                  <a:schemeClr val="tx1"/>
                </a:solidFill>
                <a:latin typeface="Arial Narrow" pitchFamily="34" charset="0"/>
              </a:defRPr>
            </a:lvl5pPr>
            <a:lvl6pPr marL="457200" algn="ctr" rtl="0" fontAlgn="base">
              <a:spcBef>
                <a:spcPct val="0"/>
              </a:spcBef>
              <a:spcAft>
                <a:spcPct val="0"/>
              </a:spcAft>
              <a:defRPr sz="4400">
                <a:solidFill>
                  <a:schemeClr val="tx1"/>
                </a:solidFill>
                <a:latin typeface="Arial Narrow" pitchFamily="34" charset="0"/>
              </a:defRPr>
            </a:lvl6pPr>
            <a:lvl7pPr marL="914400" algn="ctr" rtl="0" fontAlgn="base">
              <a:spcBef>
                <a:spcPct val="0"/>
              </a:spcBef>
              <a:spcAft>
                <a:spcPct val="0"/>
              </a:spcAft>
              <a:defRPr sz="4400">
                <a:solidFill>
                  <a:schemeClr val="tx1"/>
                </a:solidFill>
                <a:latin typeface="Arial Narrow" pitchFamily="34" charset="0"/>
              </a:defRPr>
            </a:lvl7pPr>
            <a:lvl8pPr marL="1371600" algn="ctr" rtl="0" fontAlgn="base">
              <a:spcBef>
                <a:spcPct val="0"/>
              </a:spcBef>
              <a:spcAft>
                <a:spcPct val="0"/>
              </a:spcAft>
              <a:defRPr sz="4400">
                <a:solidFill>
                  <a:schemeClr val="tx1"/>
                </a:solidFill>
                <a:latin typeface="Arial Narrow" pitchFamily="34" charset="0"/>
              </a:defRPr>
            </a:lvl8pPr>
            <a:lvl9pPr marL="1828800" algn="ctr" rtl="0" fontAlgn="base">
              <a:spcBef>
                <a:spcPct val="0"/>
              </a:spcBef>
              <a:spcAft>
                <a:spcPct val="0"/>
              </a:spcAft>
              <a:defRPr sz="4400">
                <a:solidFill>
                  <a:schemeClr val="tx1"/>
                </a:solidFill>
                <a:latin typeface="Arial Narrow" pitchFamily="34" charset="0"/>
              </a:defRPr>
            </a:lvl9pPr>
          </a:lstStyle>
          <a:p>
            <a:pPr algn="l">
              <a:lnSpc>
                <a:spcPct val="90000"/>
              </a:lnSpc>
            </a:pPr>
            <a:r>
              <a:rPr lang="en-US" sz="3200" dirty="0"/>
              <a:t>Calculating the value of managers in the UK music industry – Dr Ruth Melville, RMR</a:t>
            </a:r>
            <a:endParaRPr lang="en-GB" sz="5400" b="0" dirty="0"/>
          </a:p>
        </p:txBody>
      </p:sp>
      <p:sp>
        <p:nvSpPr>
          <p:cNvPr id="4" name="Title 3">
            <a:extLst>
              <a:ext uri="{FF2B5EF4-FFF2-40B4-BE49-F238E27FC236}">
                <a16:creationId xmlns:a16="http://schemas.microsoft.com/office/drawing/2014/main" id="{4B1F56C3-0004-2D2D-1579-B500A6D90FD6}"/>
              </a:ext>
            </a:extLst>
          </p:cNvPr>
          <p:cNvSpPr>
            <a:spLocks noGrp="1" noRot="1" noMove="1" noResize="1" noEditPoints="1" noAdjustHandles="1" noChangeArrowheads="1" noChangeShapeType="1"/>
          </p:cNvSpPr>
          <p:nvPr>
            <p:ph type="ctrTitle"/>
          </p:nvPr>
        </p:nvSpPr>
        <p:spPr>
          <a:xfrm>
            <a:off x="752332" y="477627"/>
            <a:ext cx="10687335" cy="2507343"/>
          </a:xfrm>
          <a:noFill/>
        </p:spPr>
        <p:txBody>
          <a:bodyPr/>
          <a:lstStyle/>
          <a:p>
            <a:pPr algn="l">
              <a:lnSpc>
                <a:spcPct val="80000"/>
              </a:lnSpc>
            </a:pPr>
            <a:r>
              <a:rPr lang="en-GB" sz="8800" dirty="0">
                <a:latin typeface="Arial Black" panose="020B0604020202020204" pitchFamily="34" charset="0"/>
                <a:cs typeface="Arial Black" panose="020B0604020202020204" pitchFamily="34" charset="0"/>
              </a:rPr>
              <a:t>Value of a </a:t>
            </a:r>
            <a:br>
              <a:rPr lang="en-GB" sz="8800" dirty="0">
                <a:latin typeface="Arial Black" panose="020B0604020202020204" pitchFamily="34" charset="0"/>
                <a:cs typeface="Arial Black" panose="020B0604020202020204" pitchFamily="34" charset="0"/>
              </a:rPr>
            </a:br>
            <a:r>
              <a:rPr lang="en-GB" sz="8800" dirty="0">
                <a:latin typeface="Arial Black" panose="020B0604020202020204" pitchFamily="34" charset="0"/>
                <a:cs typeface="Arial Black" panose="020B0604020202020204" pitchFamily="34" charset="0"/>
              </a:rPr>
              <a:t>music manager</a:t>
            </a:r>
            <a:endParaRPr lang="en-GB"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1008122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263B20-C480-8128-BCFB-24F986FF20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FFEE63-2FDE-10DB-F19F-9B81687E8EA6}"/>
              </a:ext>
            </a:extLst>
          </p:cNvPr>
          <p:cNvSpPr>
            <a:spLocks noGrp="1"/>
          </p:cNvSpPr>
          <p:nvPr>
            <p:ph type="title"/>
          </p:nvPr>
        </p:nvSpPr>
        <p:spPr>
          <a:xfrm>
            <a:off x="0" y="0"/>
            <a:ext cx="12192000" cy="1200000"/>
          </a:xfrm>
        </p:spPr>
        <p:txBody>
          <a:bodyPr anchor="ctr">
            <a:normAutofit/>
          </a:bodyPr>
          <a:lstStyle/>
          <a:p>
            <a:r>
              <a:rPr lang="en-GB" dirty="0">
                <a:solidFill>
                  <a:schemeClr val="tx1">
                    <a:lumMod val="65000"/>
                    <a:lumOff val="35000"/>
                  </a:schemeClr>
                </a:solidFill>
              </a:rPr>
              <a:t>The difference to music-makers</a:t>
            </a:r>
          </a:p>
        </p:txBody>
      </p:sp>
      <p:sp>
        <p:nvSpPr>
          <p:cNvPr id="13" name="Text Placeholder 12">
            <a:extLst>
              <a:ext uri="{FF2B5EF4-FFF2-40B4-BE49-F238E27FC236}">
                <a16:creationId xmlns:a16="http://schemas.microsoft.com/office/drawing/2014/main" id="{7403FB6C-A9A8-9E95-A0EA-6D114EF6ABC1}"/>
              </a:ext>
            </a:extLst>
          </p:cNvPr>
          <p:cNvSpPr>
            <a:spLocks noGrp="1"/>
          </p:cNvSpPr>
          <p:nvPr>
            <p:ph type="body" sz="quarter" idx="13"/>
          </p:nvPr>
        </p:nvSpPr>
        <p:spPr>
          <a:xfrm>
            <a:off x="737817" y="1596376"/>
            <a:ext cx="10444845" cy="1200000"/>
          </a:xfrm>
        </p:spPr>
        <p:txBody>
          <a:bodyPr>
            <a:normAutofit/>
          </a:bodyPr>
          <a:lstStyle/>
          <a:p>
            <a:pPr marL="0" indent="0">
              <a:lnSpc>
                <a:spcPct val="140000"/>
              </a:lnSpc>
              <a:buNone/>
            </a:pPr>
            <a:r>
              <a:rPr lang="en-GB" b="1" dirty="0"/>
              <a:t>The difference that managers make to music-makers amounts to £627 million each year</a:t>
            </a:r>
          </a:p>
        </p:txBody>
      </p:sp>
      <p:sp>
        <p:nvSpPr>
          <p:cNvPr id="3" name="Text Placeholder 12">
            <a:extLst>
              <a:ext uri="{FF2B5EF4-FFF2-40B4-BE49-F238E27FC236}">
                <a16:creationId xmlns:a16="http://schemas.microsoft.com/office/drawing/2014/main" id="{F0B5BDFA-3E35-DD31-2A92-56480F339830}"/>
              </a:ext>
            </a:extLst>
          </p:cNvPr>
          <p:cNvSpPr txBox="1">
            <a:spLocks/>
          </p:cNvSpPr>
          <p:nvPr/>
        </p:nvSpPr>
        <p:spPr bwMode="auto">
          <a:xfrm>
            <a:off x="2186865" y="3169811"/>
            <a:ext cx="3272854" cy="3034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fontAlgn="base">
              <a:spcBef>
                <a:spcPct val="20000"/>
              </a:spcBef>
              <a:spcAft>
                <a:spcPct val="0"/>
              </a:spcAft>
              <a:buFont typeface="Arial" charset="0"/>
              <a:buChar char="•"/>
              <a:defRPr sz="25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42900" indent="0" algn="l" rtl="0" fontAlgn="base">
              <a:spcBef>
                <a:spcPct val="20000"/>
              </a:spcBef>
              <a:spcAft>
                <a:spcPct val="0"/>
              </a:spcAft>
              <a:buFont typeface="Arial" charset="0"/>
              <a:buNone/>
              <a:defRPr sz="25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5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sz="25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sz="25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40000"/>
              </a:lnSpc>
              <a:buFont typeface="Arial" charset="0"/>
              <a:buNone/>
            </a:pPr>
            <a:r>
              <a:rPr lang="en-US" sz="2900" b="1" dirty="0"/>
              <a:t>For every £1 music-makers spend on manager commission, they get a minimum return of £7.19 </a:t>
            </a:r>
            <a:endParaRPr lang="en-GB" sz="2900" dirty="0">
              <a:solidFill>
                <a:schemeClr val="tx1">
                  <a:lumMod val="65000"/>
                  <a:lumOff val="35000"/>
                </a:schemeClr>
              </a:solidFill>
            </a:endParaRPr>
          </a:p>
          <a:p>
            <a:pPr>
              <a:lnSpc>
                <a:spcPct val="140000"/>
              </a:lnSpc>
            </a:pPr>
            <a:endParaRPr lang="en-GB" sz="1200" dirty="0">
              <a:solidFill>
                <a:schemeClr val="tx1">
                  <a:lumMod val="65000"/>
                  <a:lumOff val="35000"/>
                </a:schemeClr>
              </a:solidFill>
            </a:endParaRPr>
          </a:p>
        </p:txBody>
      </p:sp>
      <p:pic>
        <p:nvPicPr>
          <p:cNvPr id="2050" name="Picture 2" descr="Picture 5, Picture">
            <a:extLst>
              <a:ext uri="{FF2B5EF4-FFF2-40B4-BE49-F238E27FC236}">
                <a16:creationId xmlns:a16="http://schemas.microsoft.com/office/drawing/2014/main" id="{F1BABCF4-FC13-D484-8501-5DBE760D3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95" y="3963868"/>
            <a:ext cx="1104900" cy="904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cture 6, Picture">
            <a:extLst>
              <a:ext uri="{FF2B5EF4-FFF2-40B4-BE49-F238E27FC236}">
                <a16:creationId xmlns:a16="http://schemas.microsoft.com/office/drawing/2014/main" id="{A656E433-247C-BA5E-861C-22E7A68326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0287"/>
          <a:stretch>
            <a:fillRect/>
          </a:stretch>
        </p:blipFill>
        <p:spPr bwMode="auto">
          <a:xfrm>
            <a:off x="6340839" y="4097384"/>
            <a:ext cx="4841823" cy="1241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95D277B-9DE2-4AE8-A037-6BEDAB34CCB6}"/>
              </a:ext>
            </a:extLst>
          </p:cNvPr>
          <p:cNvSpPr txBox="1"/>
          <p:nvPr/>
        </p:nvSpPr>
        <p:spPr>
          <a:xfrm>
            <a:off x="6241860" y="2639187"/>
            <a:ext cx="5155952" cy="1246495"/>
          </a:xfrm>
          <a:prstGeom prst="rect">
            <a:avLst/>
          </a:prstGeom>
          <a:noFill/>
        </p:spPr>
        <p:txBody>
          <a:bodyPr wrap="square">
            <a:spAutoFit/>
          </a:bodyPr>
          <a:lstStyle/>
          <a:p>
            <a:r>
              <a:rPr lang="en-US" sz="2500" b="1" dirty="0">
                <a:solidFill>
                  <a:schemeClr val="tx1">
                    <a:lumMod val="75000"/>
                    <a:lumOff val="25000"/>
                  </a:schemeClr>
                </a:solidFill>
                <a:latin typeface="Arial" panose="020B0604020202020204" pitchFamily="34" charset="0"/>
                <a:cs typeface="Arial" panose="020B0604020202020204" pitchFamily="34" charset="0"/>
              </a:rPr>
              <a:t>This value relates to the impact managers have on music-maker earnings, self-belief and stress </a:t>
            </a:r>
            <a:endParaRPr lang="en-GB" sz="25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5F80007F-FB99-A6B0-E1DE-BA3BC787F256}"/>
              </a:ext>
            </a:extLst>
          </p:cNvPr>
          <p:cNvGrpSpPr/>
          <p:nvPr/>
        </p:nvGrpSpPr>
        <p:grpSpPr>
          <a:xfrm>
            <a:off x="9115207" y="5879094"/>
            <a:ext cx="2928810" cy="829735"/>
            <a:chOff x="8051308" y="177056"/>
            <a:chExt cx="3868016" cy="1095813"/>
          </a:xfrm>
        </p:grpSpPr>
        <p:pic>
          <p:nvPicPr>
            <p:cNvPr id="14" name="Picture 13" descr="A black and orange logo">
              <a:extLst>
                <a:ext uri="{FF2B5EF4-FFF2-40B4-BE49-F238E27FC236}">
                  <a16:creationId xmlns:a16="http://schemas.microsoft.com/office/drawing/2014/main" id="{FD482003-269B-0858-BA85-99412A87FC75}"/>
                </a:ext>
              </a:extLst>
            </p:cNvPr>
            <p:cNvPicPr/>
            <p:nvPr/>
          </p:nvPicPr>
          <p:blipFill>
            <a:blip r:embed="rId5">
              <a:extLst>
                <a:ext uri="{28A0092B-C50C-407E-A947-70E740481C1C}">
                  <a14:useLocalDpi xmlns:a14="http://schemas.microsoft.com/office/drawing/2010/main" val="0"/>
                </a:ext>
              </a:extLst>
            </a:blip>
            <a:stretch>
              <a:fillRect/>
            </a:stretch>
          </p:blipFill>
          <p:spPr>
            <a:xfrm>
              <a:off x="9766908" y="508336"/>
              <a:ext cx="1249003" cy="249801"/>
            </a:xfrm>
            <a:prstGeom prst="rect">
              <a:avLst/>
            </a:prstGeom>
          </p:spPr>
        </p:pic>
        <p:pic>
          <p:nvPicPr>
            <p:cNvPr id="15" name="Picture 14" descr="A black and white logo">
              <a:extLst>
                <a:ext uri="{FF2B5EF4-FFF2-40B4-BE49-F238E27FC236}">
                  <a16:creationId xmlns:a16="http://schemas.microsoft.com/office/drawing/2014/main" id="{6F685DF3-1E8F-17E1-52A3-8ABEC2D62895}"/>
                </a:ext>
              </a:extLst>
            </p:cNvPr>
            <p:cNvPicPr/>
            <p:nvPr/>
          </p:nvPicPr>
          <p:blipFill>
            <a:blip r:embed="rId6"/>
            <a:stretch>
              <a:fillRect/>
            </a:stretch>
          </p:blipFill>
          <p:spPr>
            <a:xfrm>
              <a:off x="8636635" y="177056"/>
              <a:ext cx="1130273" cy="1095813"/>
            </a:xfrm>
            <a:prstGeom prst="rect">
              <a:avLst/>
            </a:prstGeom>
          </p:spPr>
        </p:pic>
        <p:pic>
          <p:nvPicPr>
            <p:cNvPr id="16" name="Picture 15" descr="A pink logo with black background&#10;&#10;AI-generated content may be incorrect.">
              <a:extLst>
                <a:ext uri="{FF2B5EF4-FFF2-40B4-BE49-F238E27FC236}">
                  <a16:creationId xmlns:a16="http://schemas.microsoft.com/office/drawing/2014/main" id="{91BDA744-55C6-F521-A506-806897666B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1308" y="295779"/>
              <a:ext cx="625302" cy="758473"/>
            </a:xfrm>
            <a:prstGeom prst="rect">
              <a:avLst/>
            </a:prstGeom>
          </p:spPr>
        </p:pic>
        <p:pic>
          <p:nvPicPr>
            <p:cNvPr id="17" name="Picture 16" descr="A logo with a circle and text&#10;&#10;AI-generated content may be incorrect.">
              <a:extLst>
                <a:ext uri="{FF2B5EF4-FFF2-40B4-BE49-F238E27FC236}">
                  <a16:creationId xmlns:a16="http://schemas.microsoft.com/office/drawing/2014/main" id="{99638929-617C-FB8B-8920-C58B0685F1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15911" y="295779"/>
              <a:ext cx="903413" cy="904013"/>
            </a:xfrm>
            <a:prstGeom prst="rect">
              <a:avLst/>
            </a:prstGeom>
          </p:spPr>
        </p:pic>
      </p:grpSp>
    </p:spTree>
    <p:extLst>
      <p:ext uri="{BB962C8B-B14F-4D97-AF65-F5344CB8AC3E}">
        <p14:creationId xmlns:p14="http://schemas.microsoft.com/office/powerpoint/2010/main" val="3857534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245BD3-A7F7-0EAA-28FA-3B01A252123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DF6CC9C-D590-2303-D824-3672FB531AC1}"/>
              </a:ext>
            </a:extLst>
          </p:cNvPr>
          <p:cNvSpPr txBox="1"/>
          <p:nvPr/>
        </p:nvSpPr>
        <p:spPr>
          <a:xfrm>
            <a:off x="677855" y="6322365"/>
            <a:ext cx="5827117" cy="369332"/>
          </a:xfrm>
          <a:prstGeom prst="rect">
            <a:avLst/>
          </a:prstGeom>
          <a:noFill/>
        </p:spPr>
        <p:txBody>
          <a:bodyPr wrap="square" rtlCol="0">
            <a:spAutoFit/>
          </a:bodyPr>
          <a:lstStyle/>
          <a:p>
            <a:r>
              <a:rPr lang="en-US" sz="900" dirty="0"/>
              <a:t>Please see full methodology </a:t>
            </a:r>
            <a:r>
              <a:rPr lang="en-US" sz="900" dirty="0" err="1"/>
              <a:t>appendicesfor</a:t>
            </a:r>
            <a:r>
              <a:rPr lang="en-US" sz="900" dirty="0"/>
              <a:t> a more detailed illustration of the full value chain developed from our interviews with artists.</a:t>
            </a:r>
            <a:r>
              <a:rPr lang="en-US" sz="900" i="1" u="none" strike="noStrike" dirty="0">
                <a:solidFill>
                  <a:schemeClr val="tx1">
                    <a:lumMod val="65000"/>
                    <a:lumOff val="35000"/>
                  </a:schemeClr>
                </a:solidFill>
                <a:effectLst/>
                <a:latin typeface="Arial" panose="020B0604020202020204" pitchFamily="34" charset="0"/>
                <a:cs typeface="Arial" panose="020B0604020202020204" pitchFamily="34" charset="0"/>
              </a:rPr>
              <a:t> </a:t>
            </a:r>
            <a:r>
              <a:rPr lang="en-US" sz="900" i="0" dirty="0">
                <a:solidFill>
                  <a:schemeClr val="tx1">
                    <a:lumMod val="65000"/>
                    <a:lumOff val="35000"/>
                  </a:schemeClr>
                </a:solidFill>
                <a:effectLst/>
                <a:latin typeface="Arial" panose="020B0604020202020204" pitchFamily="34" charset="0"/>
                <a:cs typeface="Arial" panose="020B0604020202020204" pitchFamily="34" charset="0"/>
              </a:rPr>
              <a:t>​</a:t>
            </a:r>
          </a:p>
          <a:p>
            <a:endParaRPr lang="en-GB" sz="9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3074" name="Picture 2" descr="A pink and white arrows with black text&#10;&#10;AI-generated content may be incorrect., Picture">
            <a:extLst>
              <a:ext uri="{FF2B5EF4-FFF2-40B4-BE49-F238E27FC236}">
                <a16:creationId xmlns:a16="http://schemas.microsoft.com/office/drawing/2014/main" id="{B923FDB0-97CC-C080-B3B0-ED81AD749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56" y="154267"/>
            <a:ext cx="10258858" cy="566550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CFA671DA-5018-453C-ACA4-35546C27569A}"/>
              </a:ext>
            </a:extLst>
          </p:cNvPr>
          <p:cNvGrpSpPr/>
          <p:nvPr/>
        </p:nvGrpSpPr>
        <p:grpSpPr>
          <a:xfrm>
            <a:off x="9115207" y="5879094"/>
            <a:ext cx="2928810" cy="829735"/>
            <a:chOff x="8051308" y="177056"/>
            <a:chExt cx="3868016" cy="1095813"/>
          </a:xfrm>
        </p:grpSpPr>
        <p:pic>
          <p:nvPicPr>
            <p:cNvPr id="7" name="Picture 6" descr="A black and orange logo">
              <a:extLst>
                <a:ext uri="{FF2B5EF4-FFF2-40B4-BE49-F238E27FC236}">
                  <a16:creationId xmlns:a16="http://schemas.microsoft.com/office/drawing/2014/main" id="{FBB1E2E4-C554-8DED-3C36-16A24A9C72BE}"/>
                </a:ext>
              </a:extLst>
            </p:cNvPr>
            <p:cNvPicPr/>
            <p:nvPr/>
          </p:nvPicPr>
          <p:blipFill>
            <a:blip r:embed="rId4">
              <a:extLst>
                <a:ext uri="{28A0092B-C50C-407E-A947-70E740481C1C}">
                  <a14:useLocalDpi xmlns:a14="http://schemas.microsoft.com/office/drawing/2010/main" val="0"/>
                </a:ext>
              </a:extLst>
            </a:blip>
            <a:stretch>
              <a:fillRect/>
            </a:stretch>
          </p:blipFill>
          <p:spPr>
            <a:xfrm>
              <a:off x="9766908" y="508336"/>
              <a:ext cx="1249003" cy="249801"/>
            </a:xfrm>
            <a:prstGeom prst="rect">
              <a:avLst/>
            </a:prstGeom>
          </p:spPr>
        </p:pic>
        <p:pic>
          <p:nvPicPr>
            <p:cNvPr id="8" name="Picture 7" descr="A black and white logo">
              <a:extLst>
                <a:ext uri="{FF2B5EF4-FFF2-40B4-BE49-F238E27FC236}">
                  <a16:creationId xmlns:a16="http://schemas.microsoft.com/office/drawing/2014/main" id="{8522A84D-EAE8-C129-5A38-72E430A21383}"/>
                </a:ext>
              </a:extLst>
            </p:cNvPr>
            <p:cNvPicPr/>
            <p:nvPr/>
          </p:nvPicPr>
          <p:blipFill>
            <a:blip r:embed="rId5"/>
            <a:stretch>
              <a:fillRect/>
            </a:stretch>
          </p:blipFill>
          <p:spPr>
            <a:xfrm>
              <a:off x="8636635" y="177056"/>
              <a:ext cx="1130273" cy="1095813"/>
            </a:xfrm>
            <a:prstGeom prst="rect">
              <a:avLst/>
            </a:prstGeom>
          </p:spPr>
        </p:pic>
        <p:pic>
          <p:nvPicPr>
            <p:cNvPr id="9" name="Picture 8" descr="A pink logo with black background&#10;&#10;AI-generated content may be incorrect.">
              <a:extLst>
                <a:ext uri="{FF2B5EF4-FFF2-40B4-BE49-F238E27FC236}">
                  <a16:creationId xmlns:a16="http://schemas.microsoft.com/office/drawing/2014/main" id="{CE4D4CC3-AE3F-FB53-BAFA-BCCC314439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1308" y="295779"/>
              <a:ext cx="625302" cy="758473"/>
            </a:xfrm>
            <a:prstGeom prst="rect">
              <a:avLst/>
            </a:prstGeom>
          </p:spPr>
        </p:pic>
        <p:pic>
          <p:nvPicPr>
            <p:cNvPr id="10" name="Picture 9" descr="A logo with a circle and text&#10;&#10;AI-generated content may be incorrect.">
              <a:extLst>
                <a:ext uri="{FF2B5EF4-FFF2-40B4-BE49-F238E27FC236}">
                  <a16:creationId xmlns:a16="http://schemas.microsoft.com/office/drawing/2014/main" id="{E7A79C0D-D9B0-5D12-4E10-379CBCD83E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15911" y="295779"/>
              <a:ext cx="903413" cy="904013"/>
            </a:xfrm>
            <a:prstGeom prst="rect">
              <a:avLst/>
            </a:prstGeom>
          </p:spPr>
        </p:pic>
      </p:grpSp>
      <p:sp>
        <p:nvSpPr>
          <p:cNvPr id="5" name="Title 4">
            <a:extLst>
              <a:ext uri="{FF2B5EF4-FFF2-40B4-BE49-F238E27FC236}">
                <a16:creationId xmlns:a16="http://schemas.microsoft.com/office/drawing/2014/main" id="{105A677F-A9B5-F09D-FED0-F929DAD4E477}"/>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983508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68905-DC56-E96E-FC1A-2A656282AB65}"/>
              </a:ext>
            </a:extLst>
          </p:cNvPr>
          <p:cNvSpPr>
            <a:spLocks noGrp="1"/>
          </p:cNvSpPr>
          <p:nvPr>
            <p:ph type="title"/>
          </p:nvPr>
        </p:nvSpPr>
        <p:spPr/>
        <p:txBody>
          <a:bodyPr/>
          <a:lstStyle/>
          <a:p>
            <a:r>
              <a:rPr lang="en-GB" dirty="0"/>
              <a:t>So what?</a:t>
            </a:r>
          </a:p>
        </p:txBody>
      </p:sp>
      <p:sp>
        <p:nvSpPr>
          <p:cNvPr id="3" name="Text Placeholder 2">
            <a:extLst>
              <a:ext uri="{FF2B5EF4-FFF2-40B4-BE49-F238E27FC236}">
                <a16:creationId xmlns:a16="http://schemas.microsoft.com/office/drawing/2014/main" id="{DB4BEE41-FE84-63DA-80BA-F8B2A86FAB77}"/>
              </a:ext>
            </a:extLst>
          </p:cNvPr>
          <p:cNvSpPr>
            <a:spLocks noGrp="1"/>
          </p:cNvSpPr>
          <p:nvPr>
            <p:ph type="body" sz="quarter" idx="13"/>
          </p:nvPr>
        </p:nvSpPr>
        <p:spPr>
          <a:xfrm>
            <a:off x="737817" y="1199792"/>
            <a:ext cx="10128105" cy="5378808"/>
          </a:xfrm>
        </p:spPr>
        <p:txBody>
          <a:bodyPr>
            <a:normAutofit/>
          </a:bodyPr>
          <a:lstStyle/>
          <a:p>
            <a:r>
              <a:rPr lang="en-GB" dirty="0"/>
              <a:t>This research shows a </a:t>
            </a:r>
            <a:r>
              <a:rPr lang="en-GB" b="1" dirty="0"/>
              <a:t>previously uncalculated and unrecognised value </a:t>
            </a:r>
            <a:r>
              <a:rPr lang="en-GB" dirty="0"/>
              <a:t>that is being generated by music managers</a:t>
            </a:r>
          </a:p>
          <a:p>
            <a:r>
              <a:rPr lang="en-GB" dirty="0"/>
              <a:t>This impacts on music makers and the wider sector, with </a:t>
            </a:r>
            <a:r>
              <a:rPr lang="en-GB" b="1" dirty="0"/>
              <a:t>wider ripples – this research only focusses on the centre</a:t>
            </a:r>
          </a:p>
          <a:p>
            <a:r>
              <a:rPr lang="en-GB" dirty="0"/>
              <a:t>Our research shows that the </a:t>
            </a:r>
            <a:r>
              <a:rPr lang="en-GB" b="1" dirty="0"/>
              <a:t>likely ‘value’ is much higher. </a:t>
            </a:r>
          </a:p>
          <a:p>
            <a:r>
              <a:rPr lang="en-GB" dirty="0"/>
              <a:t>The current commission-based business model does not recognise this and potentially has </a:t>
            </a:r>
            <a:r>
              <a:rPr lang="en-GB" b="1" dirty="0"/>
              <a:t>knock on negative effects on the sustainability of the sector overall</a:t>
            </a:r>
            <a:r>
              <a:rPr lang="en-GB" dirty="0"/>
              <a:t>. </a:t>
            </a:r>
          </a:p>
          <a:p>
            <a:r>
              <a:rPr lang="en-GB" dirty="0"/>
              <a:t>A </a:t>
            </a:r>
            <a:r>
              <a:rPr lang="en-GB" b="1" dirty="0"/>
              <a:t>better and more strategic investment into managers </a:t>
            </a:r>
            <a:r>
              <a:rPr lang="en-GB" dirty="0"/>
              <a:t>(a more effective business model for the 21</a:t>
            </a:r>
            <a:r>
              <a:rPr lang="en-GB" baseline="30000" dirty="0"/>
              <a:t>st</a:t>
            </a:r>
            <a:r>
              <a:rPr lang="en-GB" dirty="0"/>
              <a:t> Century and increased professional development opportunities) is necessary if the industry as a whole is serious about </a:t>
            </a:r>
            <a:r>
              <a:rPr lang="en-GB" b="1" dirty="0"/>
              <a:t>long term resilience</a:t>
            </a:r>
            <a:r>
              <a:rPr lang="en-GB" dirty="0"/>
              <a:t>.</a:t>
            </a:r>
          </a:p>
          <a:p>
            <a:endParaRPr lang="en-GB" dirty="0"/>
          </a:p>
        </p:txBody>
      </p:sp>
    </p:spTree>
    <p:extLst>
      <p:ext uri="{BB962C8B-B14F-4D97-AF65-F5344CB8AC3E}">
        <p14:creationId xmlns:p14="http://schemas.microsoft.com/office/powerpoint/2010/main" val="3982608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2F9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954BBF-C90C-70E0-ED52-DDD06EFC8FE2}"/>
              </a:ext>
            </a:extLst>
          </p:cNvPr>
          <p:cNvSpPr>
            <a:spLocks noGrp="1"/>
          </p:cNvSpPr>
          <p:nvPr>
            <p:ph type="body" sz="quarter" idx="11"/>
          </p:nvPr>
        </p:nvSpPr>
        <p:spPr>
          <a:xfrm>
            <a:off x="1401096" y="3429000"/>
            <a:ext cx="10409904" cy="2852936"/>
          </a:xfrm>
        </p:spPr>
        <p:txBody>
          <a:bodyPr/>
          <a:lstStyle/>
          <a:p>
            <a:pPr algn="l">
              <a:lnSpc>
                <a:spcPct val="80000"/>
              </a:lnSpc>
              <a:spcBef>
                <a:spcPts val="600"/>
              </a:spcBef>
            </a:pPr>
            <a:r>
              <a:rPr lang="en-US" sz="3600" b="0" dirty="0"/>
              <a:t>For further details, please email: </a:t>
            </a:r>
          </a:p>
          <a:p>
            <a:pPr algn="l">
              <a:lnSpc>
                <a:spcPct val="80000"/>
              </a:lnSpc>
            </a:pPr>
            <a:r>
              <a:rPr lang="en-GB" sz="3600" b="0" dirty="0"/>
              <a:t>Dr Ruth Melville </a:t>
            </a:r>
          </a:p>
          <a:p>
            <a:pPr algn="l">
              <a:lnSpc>
                <a:spcPct val="80000"/>
              </a:lnSpc>
            </a:pPr>
            <a:r>
              <a:rPr lang="en-GB" sz="3600" b="0" dirty="0"/>
              <a:t>(</a:t>
            </a:r>
            <a:r>
              <a:rPr lang="en-GB" sz="3600" b="0" dirty="0">
                <a:hlinkClick r:id="rId3">
                  <a:extLst>
                    <a:ext uri="{A12FA001-AC4F-418D-AE19-62706E023703}">
                      <ahyp:hlinkClr xmlns:ahyp="http://schemas.microsoft.com/office/drawing/2018/hyperlinkcolor" val="tx"/>
                    </a:ext>
                  </a:extLst>
                </a:hlinkClick>
              </a:rPr>
              <a:t>ruth@rmresearch.uk</a:t>
            </a:r>
            <a:r>
              <a:rPr lang="en-GB" sz="3600" b="0" dirty="0"/>
              <a:t>)</a:t>
            </a:r>
          </a:p>
          <a:p>
            <a:pPr algn="l">
              <a:lnSpc>
                <a:spcPct val="80000"/>
              </a:lnSpc>
            </a:pPr>
            <a:r>
              <a:rPr lang="en-GB" sz="3600" b="0" dirty="0"/>
              <a:t>Or Jael Williams  (</a:t>
            </a:r>
            <a:r>
              <a:rPr lang="en-GB" sz="3600" b="0" dirty="0">
                <a:hlinkClick r:id="rId4">
                  <a:extLst>
                    <a:ext uri="{A12FA001-AC4F-418D-AE19-62706E023703}">
                      <ahyp:hlinkClr xmlns:ahyp="http://schemas.microsoft.com/office/drawing/2018/hyperlinkcolor" val="tx"/>
                    </a:ext>
                  </a:extLst>
                </a:hlinkClick>
              </a:rPr>
              <a:t>jaelwilliams@jemassociates.org</a:t>
            </a:r>
            <a:r>
              <a:rPr lang="en-GB" sz="3600" b="0" dirty="0"/>
              <a:t>)</a:t>
            </a:r>
          </a:p>
        </p:txBody>
      </p:sp>
      <p:sp>
        <p:nvSpPr>
          <p:cNvPr id="2" name="TextBox 1">
            <a:extLst>
              <a:ext uri="{FF2B5EF4-FFF2-40B4-BE49-F238E27FC236}">
                <a16:creationId xmlns:a16="http://schemas.microsoft.com/office/drawing/2014/main" id="{1BD67475-B13E-90A7-B608-E6D12BB9F62F}"/>
              </a:ext>
            </a:extLst>
          </p:cNvPr>
          <p:cNvSpPr txBox="1"/>
          <p:nvPr/>
        </p:nvSpPr>
        <p:spPr>
          <a:xfrm>
            <a:off x="1721729" y="1107937"/>
            <a:ext cx="5890353" cy="1169551"/>
          </a:xfrm>
          <a:prstGeom prst="rect">
            <a:avLst/>
          </a:prstGeom>
          <a:noFill/>
        </p:spPr>
        <p:txBody>
          <a:bodyPr wrap="square" rtlCol="0">
            <a:spAutoFit/>
          </a:bodyPr>
          <a:lstStyle/>
          <a:p>
            <a:endParaRPr lang="en-GB" sz="3500" dirty="0">
              <a:solidFill>
                <a:schemeClr val="bg1"/>
              </a:solidFill>
              <a:latin typeface="Arial" panose="020B0604020202020204" pitchFamily="34" charset="0"/>
              <a:cs typeface="Arial" panose="020B0604020202020204" pitchFamily="34" charset="0"/>
            </a:endParaRPr>
          </a:p>
          <a:p>
            <a:r>
              <a:rPr lang="en-GB" sz="3500"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314045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6ACF2-7EC8-EFF6-6649-C2C884897556}"/>
              </a:ext>
            </a:extLst>
          </p:cNvPr>
          <p:cNvSpPr>
            <a:spLocks noGrp="1"/>
          </p:cNvSpPr>
          <p:nvPr>
            <p:ph type="title"/>
          </p:nvPr>
        </p:nvSpPr>
        <p:spPr>
          <a:xfrm>
            <a:off x="0" y="0"/>
            <a:ext cx="12192000" cy="1200000"/>
          </a:xfrm>
        </p:spPr>
        <p:txBody>
          <a:bodyPr anchor="ctr">
            <a:normAutofit/>
          </a:bodyPr>
          <a:lstStyle/>
          <a:p>
            <a:r>
              <a:rPr lang="en-GB" dirty="0">
                <a:solidFill>
                  <a:schemeClr val="tx1">
                    <a:lumMod val="65000"/>
                    <a:lumOff val="35000"/>
                  </a:schemeClr>
                </a:solidFill>
              </a:rPr>
              <a:t>About this research</a:t>
            </a:r>
          </a:p>
        </p:txBody>
      </p:sp>
      <p:pic>
        <p:nvPicPr>
          <p:cNvPr id="3" name="Picture 2" descr="A white circle with a black background">
            <a:extLst>
              <a:ext uri="{FF2B5EF4-FFF2-40B4-BE49-F238E27FC236}">
                <a16:creationId xmlns:a16="http://schemas.microsoft.com/office/drawing/2014/main" id="{452607BC-C8D4-F533-CE5D-8C606F354E7D}"/>
              </a:ext>
            </a:extLst>
          </p:cNvPr>
          <p:cNvPicPr/>
          <p:nvPr/>
        </p:nvPicPr>
        <p:blipFill>
          <a:blip r:embed="rId3">
            <a:extLst>
              <a:ext uri="{28A0092B-C50C-407E-A947-70E740481C1C}">
                <a14:useLocalDpi xmlns:a14="http://schemas.microsoft.com/office/drawing/2010/main" val="0"/>
              </a:ext>
            </a:extLst>
          </a:blip>
          <a:stretch>
            <a:fillRect/>
          </a:stretch>
        </p:blipFill>
        <p:spPr>
          <a:xfrm>
            <a:off x="7069469" y="2675324"/>
            <a:ext cx="1259546" cy="1259546"/>
          </a:xfrm>
          <a:prstGeom prst="rect">
            <a:avLst/>
          </a:prstGeom>
        </p:spPr>
      </p:pic>
      <p:sp>
        <p:nvSpPr>
          <p:cNvPr id="12" name="Text Placeholder 12">
            <a:extLst>
              <a:ext uri="{FF2B5EF4-FFF2-40B4-BE49-F238E27FC236}">
                <a16:creationId xmlns:a16="http://schemas.microsoft.com/office/drawing/2014/main" id="{F1ECB1EA-6BF3-598D-FC7F-BDFBEF5328F3}"/>
              </a:ext>
            </a:extLst>
          </p:cNvPr>
          <p:cNvSpPr>
            <a:spLocks noGrp="1"/>
          </p:cNvSpPr>
          <p:nvPr>
            <p:ph type="body" sz="quarter" idx="13"/>
          </p:nvPr>
        </p:nvSpPr>
        <p:spPr>
          <a:xfrm>
            <a:off x="391636" y="3128581"/>
            <a:ext cx="8501970" cy="3692746"/>
          </a:xfrm>
        </p:spPr>
        <p:txBody>
          <a:bodyPr>
            <a:normAutofit fontScale="62500" lnSpcReduction="20000"/>
          </a:bodyPr>
          <a:lstStyle/>
          <a:p>
            <a:endParaRPr lang="en-GB" sz="3400" dirty="0"/>
          </a:p>
          <a:p>
            <a:pPr marL="0" indent="0">
              <a:buNone/>
            </a:pPr>
            <a:r>
              <a:rPr lang="en-GB" sz="4200" b="1" dirty="0">
                <a:solidFill>
                  <a:srgbClr val="FF11B5"/>
                </a:solidFill>
              </a:rPr>
              <a:t>Imagine a scenario where managers disappear overnight … what would be needed to fill the gap left? additional time, resources, knowledge …</a:t>
            </a:r>
            <a:endParaRPr lang="en-GB" sz="4200" dirty="0"/>
          </a:p>
          <a:p>
            <a:endParaRPr lang="en-US" sz="3400" dirty="0"/>
          </a:p>
          <a:p>
            <a:pPr marL="0" indent="0">
              <a:buNone/>
            </a:pPr>
            <a:r>
              <a:rPr lang="en-US" sz="2600" dirty="0"/>
              <a:t>Options appraisal – agreed Social Return on Investment Analysis approach - direct financial value and includes measuring indirect impacts to arrive at a full figure for the value. </a:t>
            </a:r>
          </a:p>
          <a:p>
            <a:pPr marL="800100" lvl="2"/>
            <a:r>
              <a:rPr lang="en-US" sz="2600" dirty="0"/>
              <a:t>Developed and tested model with an expert panel of industry stakeholders and a range of music-makers</a:t>
            </a:r>
          </a:p>
          <a:p>
            <a:pPr marL="800100" lvl="2"/>
            <a:r>
              <a:rPr lang="en-US" sz="2600" dirty="0"/>
              <a:t>Used a mix of data from interviews, surveys and secondary research to value and validate our findings. </a:t>
            </a:r>
            <a:endParaRPr lang="en-GB" sz="2600" dirty="0">
              <a:solidFill>
                <a:schemeClr val="tx1">
                  <a:lumMod val="65000"/>
                  <a:lumOff val="35000"/>
                </a:schemeClr>
              </a:solidFill>
            </a:endParaRPr>
          </a:p>
        </p:txBody>
      </p:sp>
      <p:grpSp>
        <p:nvGrpSpPr>
          <p:cNvPr id="15" name="Group 14">
            <a:extLst>
              <a:ext uri="{FF2B5EF4-FFF2-40B4-BE49-F238E27FC236}">
                <a16:creationId xmlns:a16="http://schemas.microsoft.com/office/drawing/2014/main" id="{22198AA3-928A-0691-87B5-276C85639F63}"/>
              </a:ext>
            </a:extLst>
          </p:cNvPr>
          <p:cNvGrpSpPr/>
          <p:nvPr/>
        </p:nvGrpSpPr>
        <p:grpSpPr>
          <a:xfrm>
            <a:off x="9115207" y="5879094"/>
            <a:ext cx="2928810" cy="829735"/>
            <a:chOff x="8051308" y="177056"/>
            <a:chExt cx="3868016" cy="1095813"/>
          </a:xfrm>
        </p:grpSpPr>
        <p:pic>
          <p:nvPicPr>
            <p:cNvPr id="16" name="Picture 15" descr="A black and orange logo">
              <a:extLst>
                <a:ext uri="{FF2B5EF4-FFF2-40B4-BE49-F238E27FC236}">
                  <a16:creationId xmlns:a16="http://schemas.microsoft.com/office/drawing/2014/main" id="{40B172BB-47A0-D6A4-BEA6-2852ABF70777}"/>
                </a:ext>
              </a:extLst>
            </p:cNvPr>
            <p:cNvPicPr/>
            <p:nvPr/>
          </p:nvPicPr>
          <p:blipFill>
            <a:blip r:embed="rId4">
              <a:extLst>
                <a:ext uri="{28A0092B-C50C-407E-A947-70E740481C1C}">
                  <a14:useLocalDpi xmlns:a14="http://schemas.microsoft.com/office/drawing/2010/main" val="0"/>
                </a:ext>
              </a:extLst>
            </a:blip>
            <a:stretch>
              <a:fillRect/>
            </a:stretch>
          </p:blipFill>
          <p:spPr>
            <a:xfrm>
              <a:off x="9766908" y="508336"/>
              <a:ext cx="1249003" cy="249801"/>
            </a:xfrm>
            <a:prstGeom prst="rect">
              <a:avLst/>
            </a:prstGeom>
          </p:spPr>
        </p:pic>
        <p:pic>
          <p:nvPicPr>
            <p:cNvPr id="17" name="Picture 16" descr="A black and white logo">
              <a:extLst>
                <a:ext uri="{FF2B5EF4-FFF2-40B4-BE49-F238E27FC236}">
                  <a16:creationId xmlns:a16="http://schemas.microsoft.com/office/drawing/2014/main" id="{D92BAA3E-D9D5-8BC0-5C18-8698513A2819}"/>
                </a:ext>
              </a:extLst>
            </p:cNvPr>
            <p:cNvPicPr/>
            <p:nvPr/>
          </p:nvPicPr>
          <p:blipFill>
            <a:blip r:embed="rId5"/>
            <a:stretch>
              <a:fillRect/>
            </a:stretch>
          </p:blipFill>
          <p:spPr>
            <a:xfrm>
              <a:off x="8636635" y="177056"/>
              <a:ext cx="1130273" cy="1095813"/>
            </a:xfrm>
            <a:prstGeom prst="rect">
              <a:avLst/>
            </a:prstGeom>
          </p:spPr>
        </p:pic>
        <p:pic>
          <p:nvPicPr>
            <p:cNvPr id="18" name="Picture 17" descr="A pink logo with black background&#10;&#10;AI-generated content may be incorrect.">
              <a:extLst>
                <a:ext uri="{FF2B5EF4-FFF2-40B4-BE49-F238E27FC236}">
                  <a16:creationId xmlns:a16="http://schemas.microsoft.com/office/drawing/2014/main" id="{83A7088E-145E-EFB8-4FE6-DECA7A246F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1308" y="295779"/>
              <a:ext cx="625302" cy="758473"/>
            </a:xfrm>
            <a:prstGeom prst="rect">
              <a:avLst/>
            </a:prstGeom>
          </p:spPr>
        </p:pic>
        <p:pic>
          <p:nvPicPr>
            <p:cNvPr id="19" name="Picture 18" descr="A logo with a circle and text&#10;&#10;AI-generated content may be incorrect.">
              <a:extLst>
                <a:ext uri="{FF2B5EF4-FFF2-40B4-BE49-F238E27FC236}">
                  <a16:creationId xmlns:a16="http://schemas.microsoft.com/office/drawing/2014/main" id="{589B6094-36B1-A4A4-0870-B360A28DF9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15911" y="295779"/>
              <a:ext cx="903413" cy="904013"/>
            </a:xfrm>
            <a:prstGeom prst="rect">
              <a:avLst/>
            </a:prstGeom>
          </p:spPr>
        </p:pic>
      </p:grpSp>
      <p:pic>
        <p:nvPicPr>
          <p:cNvPr id="4" name="Picture 3" descr="A person sitting in a chair holding a microphone">
            <a:extLst>
              <a:ext uri="{FF2B5EF4-FFF2-40B4-BE49-F238E27FC236}">
                <a16:creationId xmlns:a16="http://schemas.microsoft.com/office/drawing/2014/main" id="{EE32F96D-898D-3846-3F0D-C919F7CC284C}"/>
              </a:ext>
            </a:extLst>
          </p:cNvPr>
          <p:cNvPicPr>
            <a:picLocks noChangeAspect="1"/>
          </p:cNvPicPr>
          <p:nvPr/>
        </p:nvPicPr>
        <p:blipFill>
          <a:blip r:embed="rId8">
            <a:extLst>
              <a:ext uri="{28A0092B-C50C-407E-A947-70E740481C1C}">
                <a14:useLocalDpi xmlns:a14="http://schemas.microsoft.com/office/drawing/2010/main" val="0"/>
              </a:ext>
            </a:extLst>
          </a:blip>
          <a:srcRect t="16759" b="16759"/>
          <a:stretch/>
        </p:blipFill>
        <p:spPr>
          <a:xfrm>
            <a:off x="7065970" y="-1866281"/>
            <a:ext cx="5661562" cy="5661562"/>
          </a:xfrm>
          <a:prstGeom prst="ellipse">
            <a:avLst/>
          </a:prstGeom>
        </p:spPr>
      </p:pic>
      <p:sp>
        <p:nvSpPr>
          <p:cNvPr id="5" name="Text Placeholder 12">
            <a:extLst>
              <a:ext uri="{FF2B5EF4-FFF2-40B4-BE49-F238E27FC236}">
                <a16:creationId xmlns:a16="http://schemas.microsoft.com/office/drawing/2014/main" id="{2DEDD26F-8FAF-BF10-B763-DB6423224D46}"/>
              </a:ext>
            </a:extLst>
          </p:cNvPr>
          <p:cNvSpPr txBox="1">
            <a:spLocks/>
          </p:cNvSpPr>
          <p:nvPr/>
        </p:nvSpPr>
        <p:spPr bwMode="auto">
          <a:xfrm>
            <a:off x="528291" y="1150782"/>
            <a:ext cx="5850708" cy="1699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lvl1pPr marL="342900" indent="-342900" algn="l" rtl="0" fontAlgn="base">
              <a:spcBef>
                <a:spcPct val="20000"/>
              </a:spcBef>
              <a:spcAft>
                <a:spcPct val="0"/>
              </a:spcAft>
              <a:buFont typeface="Arial" charset="0"/>
              <a:buChar char="•"/>
              <a:defRPr sz="25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42900" indent="0" algn="l" rtl="0" fontAlgn="base">
              <a:spcBef>
                <a:spcPct val="20000"/>
              </a:spcBef>
              <a:spcAft>
                <a:spcPct val="0"/>
              </a:spcAft>
              <a:buFont typeface="Arial" charset="0"/>
              <a:buNone/>
              <a:defRPr sz="25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5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sz="25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sz="25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8000" b="1" dirty="0">
                <a:solidFill>
                  <a:srgbClr val="FF11B5"/>
                </a:solidFill>
              </a:rPr>
              <a:t>Aim</a:t>
            </a:r>
            <a:r>
              <a:rPr lang="en-US" sz="8000" dirty="0"/>
              <a:t>: calculate the value managers bring to the UK music industry.</a:t>
            </a:r>
            <a:endParaRPr lang="en-GB" sz="8000" dirty="0"/>
          </a:p>
          <a:p>
            <a:endParaRPr lang="en-US" sz="6400" dirty="0"/>
          </a:p>
          <a:p>
            <a:pPr marL="0" indent="0">
              <a:buFont typeface="Arial" charset="0"/>
              <a:buNone/>
            </a:pPr>
            <a:r>
              <a:rPr lang="en-US" sz="6400" b="1" dirty="0">
                <a:solidFill>
                  <a:srgbClr val="FF11B5"/>
                </a:solidFill>
              </a:rPr>
              <a:t>Challenges</a:t>
            </a:r>
            <a:r>
              <a:rPr lang="en-US" sz="6400" dirty="0"/>
              <a:t>:</a:t>
            </a:r>
          </a:p>
          <a:p>
            <a:pPr marL="800100" lvl="2"/>
            <a:r>
              <a:rPr lang="en-US" sz="6400" dirty="0"/>
              <a:t>Complexity of managers’ role in the industry – work across the different sub-sectors</a:t>
            </a:r>
          </a:p>
          <a:p>
            <a:pPr marL="800100" lvl="2"/>
            <a:r>
              <a:rPr lang="en-GB" sz="6400" dirty="0"/>
              <a:t>Impact ripples out to include the wider industry and, ultimately, music fans and the wider public. </a:t>
            </a:r>
          </a:p>
          <a:p>
            <a:endParaRPr lang="en-GB" sz="3400" dirty="0"/>
          </a:p>
        </p:txBody>
      </p:sp>
    </p:spTree>
    <p:extLst>
      <p:ext uri="{BB962C8B-B14F-4D97-AF65-F5344CB8AC3E}">
        <p14:creationId xmlns:p14="http://schemas.microsoft.com/office/powerpoint/2010/main" val="3889818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6D7C8-0E39-9AF1-7912-1009F450504C}"/>
              </a:ext>
            </a:extLst>
          </p:cNvPr>
          <p:cNvSpPr>
            <a:spLocks noGrp="1"/>
          </p:cNvSpPr>
          <p:nvPr>
            <p:ph type="title"/>
          </p:nvPr>
        </p:nvSpPr>
        <p:spPr/>
        <p:txBody>
          <a:bodyPr anchor="ctr">
            <a:normAutofit/>
          </a:bodyPr>
          <a:lstStyle/>
          <a:p>
            <a:r>
              <a:rPr lang="en-GB" dirty="0">
                <a:solidFill>
                  <a:schemeClr val="tx1">
                    <a:lumMod val="65000"/>
                    <a:lumOff val="35000"/>
                  </a:schemeClr>
                </a:solidFill>
              </a:rPr>
              <a:t>About the research team</a:t>
            </a:r>
          </a:p>
        </p:txBody>
      </p:sp>
      <p:sp>
        <p:nvSpPr>
          <p:cNvPr id="9" name="Text Placeholder 6">
            <a:extLst>
              <a:ext uri="{FF2B5EF4-FFF2-40B4-BE49-F238E27FC236}">
                <a16:creationId xmlns:a16="http://schemas.microsoft.com/office/drawing/2014/main" id="{A28E5AAE-B8A2-0BB0-C12C-FE571992232D}"/>
              </a:ext>
            </a:extLst>
          </p:cNvPr>
          <p:cNvSpPr>
            <a:spLocks noGrp="1"/>
          </p:cNvSpPr>
          <p:nvPr>
            <p:ph type="body" sz="quarter" idx="13"/>
          </p:nvPr>
        </p:nvSpPr>
        <p:spPr>
          <a:xfrm>
            <a:off x="737818" y="1935678"/>
            <a:ext cx="3181039" cy="4642922"/>
          </a:xfrm>
        </p:spPr>
        <p:txBody>
          <a:bodyPr>
            <a:noAutofit/>
          </a:bodyPr>
          <a:lstStyle/>
          <a:p>
            <a:pPr marL="0" indent="0">
              <a:buNone/>
            </a:pPr>
            <a:endParaRPr lang="en-GB" sz="1600" u="sng" dirty="0">
              <a:hlinkClick r:id="rId3"/>
            </a:endParaRPr>
          </a:p>
          <a:p>
            <a:pPr marL="0" indent="0">
              <a:buNone/>
            </a:pPr>
            <a:endParaRPr lang="en-GB" sz="1600" u="sng" dirty="0">
              <a:hlinkClick r:id="rId3"/>
            </a:endParaRPr>
          </a:p>
          <a:p>
            <a:pPr marL="0" indent="0">
              <a:buNone/>
            </a:pPr>
            <a:endParaRPr lang="en-GB" sz="1600" u="sng" dirty="0">
              <a:hlinkClick r:id="rId3"/>
            </a:endParaRPr>
          </a:p>
          <a:p>
            <a:pPr marL="0" indent="0">
              <a:buNone/>
            </a:pPr>
            <a:r>
              <a:rPr lang="en-GB" sz="1600" u="sng" dirty="0">
                <a:hlinkClick r:id="rId3"/>
              </a:rPr>
              <a:t>JEM Associates</a:t>
            </a:r>
            <a:r>
              <a:rPr lang="en-GB" sz="1600" dirty="0"/>
              <a:t> help people, projects and organisations understand and increase their social impact.</a:t>
            </a:r>
          </a:p>
          <a:p>
            <a:pPr marL="0" indent="0">
              <a:buNone/>
            </a:pPr>
            <a:r>
              <a:rPr lang="en-GB" sz="1600" dirty="0"/>
              <a:t>Director, Jael Williams,  (</a:t>
            </a:r>
            <a:r>
              <a:rPr lang="en-GB" sz="1600" u="sng" dirty="0">
                <a:hlinkClick r:id="rId4"/>
              </a:rPr>
              <a:t>jaelwilliams@jemassociates.org</a:t>
            </a:r>
            <a:r>
              <a:rPr lang="en-GB" sz="1600" dirty="0"/>
              <a:t>) Social Value International SROI accredited practitioner with over 25 years’ experience of strategy, impact, participation and change work.</a:t>
            </a:r>
          </a:p>
        </p:txBody>
      </p:sp>
      <p:sp>
        <p:nvSpPr>
          <p:cNvPr id="10" name="Text Placeholder 2">
            <a:extLst>
              <a:ext uri="{FF2B5EF4-FFF2-40B4-BE49-F238E27FC236}">
                <a16:creationId xmlns:a16="http://schemas.microsoft.com/office/drawing/2014/main" id="{04C41B05-24E3-A7A0-ED73-EBDE1B1922B0}"/>
              </a:ext>
            </a:extLst>
          </p:cNvPr>
          <p:cNvSpPr>
            <a:spLocks noGrp="1"/>
          </p:cNvSpPr>
          <p:nvPr>
            <p:ph type="body" sz="quarter" idx="14"/>
          </p:nvPr>
        </p:nvSpPr>
        <p:spPr>
          <a:xfrm>
            <a:off x="7926819" y="2530483"/>
            <a:ext cx="3527363" cy="4642922"/>
          </a:xfrm>
        </p:spPr>
        <p:txBody>
          <a:bodyPr>
            <a:noAutofit/>
          </a:bodyPr>
          <a:lstStyle/>
          <a:p>
            <a:pPr marL="0" indent="0">
              <a:buNone/>
            </a:pPr>
            <a:r>
              <a:rPr lang="en-GB" sz="1600" u="sng" dirty="0">
                <a:hlinkClick r:id="rId5"/>
              </a:rPr>
              <a:t>the hub</a:t>
            </a:r>
            <a:r>
              <a:rPr lang="en-GB" sz="1600" dirty="0"/>
              <a:t> is a leading development force in the UK music sector. Combining practice with consultancy, they use consultancy proceeds to seed fund our in-house ‘hub lab’ sector development work.</a:t>
            </a:r>
          </a:p>
          <a:p>
            <a:pPr marL="0" indent="0">
              <a:buNone/>
            </a:pPr>
            <a:r>
              <a:rPr lang="en-GB" sz="1600" dirty="0"/>
              <a:t>Director and Co-Founder, Julia Payne (</a:t>
            </a:r>
            <a:r>
              <a:rPr lang="en-GB" sz="1600" u="sng" dirty="0">
                <a:hlinkClick r:id="rId6"/>
              </a:rPr>
              <a:t>julia@thehubuk.com</a:t>
            </a:r>
            <a:r>
              <a:rPr lang="en-GB" sz="1600" dirty="0">
                <a:hlinkClick r:id="rId6"/>
              </a:rPr>
              <a:t>).works</a:t>
            </a:r>
            <a:r>
              <a:rPr lang="en-GB" sz="1600" dirty="0"/>
              <a:t> with clients and partners ranging from the biggest names in the creative sector – from PlayStation to the BBC – to music industry bodies, funders and individual music venues and festivals. </a:t>
            </a:r>
          </a:p>
        </p:txBody>
      </p:sp>
      <p:sp>
        <p:nvSpPr>
          <p:cNvPr id="11" name="Text Placeholder 2">
            <a:extLst>
              <a:ext uri="{FF2B5EF4-FFF2-40B4-BE49-F238E27FC236}">
                <a16:creationId xmlns:a16="http://schemas.microsoft.com/office/drawing/2014/main" id="{70ADE2A8-7991-7647-3921-F160771DF366}"/>
              </a:ext>
            </a:extLst>
          </p:cNvPr>
          <p:cNvSpPr txBox="1">
            <a:spLocks/>
          </p:cNvSpPr>
          <p:nvPr/>
        </p:nvSpPr>
        <p:spPr bwMode="auto">
          <a:xfrm>
            <a:off x="4391129" y="2683822"/>
            <a:ext cx="3181039" cy="3894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25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42900" indent="0" algn="l" rtl="0" fontAlgn="base">
              <a:spcBef>
                <a:spcPct val="20000"/>
              </a:spcBef>
              <a:spcAft>
                <a:spcPct val="0"/>
              </a:spcAft>
              <a:buFont typeface="Arial" charset="0"/>
              <a:buNone/>
              <a:defRPr sz="25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5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sz="25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sz="25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u="sng" dirty="0">
                <a:solidFill>
                  <a:srgbClr val="362CF8"/>
                </a:solidFill>
                <a:hlinkClick r:id="rId7">
                  <a:extLst>
                    <a:ext uri="{A12FA001-AC4F-418D-AE19-62706E023703}">
                      <ahyp:hlinkClr xmlns:ahyp="http://schemas.microsoft.com/office/drawing/2018/hyperlinkcolor" val="tx"/>
                    </a:ext>
                  </a:extLst>
                </a:hlinkClick>
              </a:rPr>
              <a:t>RM R</a:t>
            </a:r>
            <a:r>
              <a:rPr lang="en-GB" sz="1600" u="sng" dirty="0">
                <a:solidFill>
                  <a:srgbClr val="362CF8"/>
                </a:solidFill>
              </a:rPr>
              <a:t>esearch </a:t>
            </a:r>
            <a:r>
              <a:rPr lang="en-GB" sz="1600" dirty="0"/>
              <a:t>are people-centred strategy, research and evaluation specialists.</a:t>
            </a:r>
          </a:p>
          <a:p>
            <a:pPr marL="0" indent="0">
              <a:buNone/>
            </a:pPr>
            <a:r>
              <a:rPr lang="en-GB" sz="1600" dirty="0"/>
              <a:t>They help organisations understand what they do, the difference they make, and what they can do better. </a:t>
            </a:r>
          </a:p>
          <a:p>
            <a:pPr marL="0" indent="0">
              <a:buNone/>
            </a:pPr>
            <a:r>
              <a:rPr lang="en-GB" sz="1600" dirty="0"/>
              <a:t>Director, Dr. Ruth Melville (</a:t>
            </a:r>
            <a:r>
              <a:rPr lang="en-US" sz="1600" u="sng" dirty="0">
                <a:hlinkClick r:id="rId8"/>
              </a:rPr>
              <a:t>ruth@rmresearch.uk</a:t>
            </a:r>
            <a:r>
              <a:rPr lang="en-GB" sz="1600" dirty="0"/>
              <a:t>), is an experienced social researcher who has advised UK government and international cultural organisations on best research practice.</a:t>
            </a:r>
          </a:p>
        </p:txBody>
      </p:sp>
      <p:grpSp>
        <p:nvGrpSpPr>
          <p:cNvPr id="12" name="Group 11">
            <a:extLst>
              <a:ext uri="{FF2B5EF4-FFF2-40B4-BE49-F238E27FC236}">
                <a16:creationId xmlns:a16="http://schemas.microsoft.com/office/drawing/2014/main" id="{8E114873-8CB9-B95D-F3F3-329E3CC91E8A}"/>
              </a:ext>
            </a:extLst>
          </p:cNvPr>
          <p:cNvGrpSpPr/>
          <p:nvPr/>
        </p:nvGrpSpPr>
        <p:grpSpPr>
          <a:xfrm>
            <a:off x="9115207" y="5879094"/>
            <a:ext cx="2928810" cy="829735"/>
            <a:chOff x="8051308" y="177056"/>
            <a:chExt cx="3868016" cy="1095813"/>
          </a:xfrm>
        </p:grpSpPr>
        <p:pic>
          <p:nvPicPr>
            <p:cNvPr id="13" name="Picture 12" descr="A black and orange logo">
              <a:extLst>
                <a:ext uri="{FF2B5EF4-FFF2-40B4-BE49-F238E27FC236}">
                  <a16:creationId xmlns:a16="http://schemas.microsoft.com/office/drawing/2014/main" id="{46BC1BEC-AD14-BF25-2A82-05C23A64BDDF}"/>
                </a:ext>
              </a:extLst>
            </p:cNvPr>
            <p:cNvPicPr/>
            <p:nvPr/>
          </p:nvPicPr>
          <p:blipFill>
            <a:blip r:embed="rId9">
              <a:extLst>
                <a:ext uri="{28A0092B-C50C-407E-A947-70E740481C1C}">
                  <a14:useLocalDpi xmlns:a14="http://schemas.microsoft.com/office/drawing/2010/main" val="0"/>
                </a:ext>
              </a:extLst>
            </a:blip>
            <a:stretch>
              <a:fillRect/>
            </a:stretch>
          </p:blipFill>
          <p:spPr>
            <a:xfrm>
              <a:off x="9766908" y="508336"/>
              <a:ext cx="1249003" cy="249801"/>
            </a:xfrm>
            <a:prstGeom prst="rect">
              <a:avLst/>
            </a:prstGeom>
          </p:spPr>
        </p:pic>
        <p:pic>
          <p:nvPicPr>
            <p:cNvPr id="14" name="Picture 13" descr="A black and white logo">
              <a:extLst>
                <a:ext uri="{FF2B5EF4-FFF2-40B4-BE49-F238E27FC236}">
                  <a16:creationId xmlns:a16="http://schemas.microsoft.com/office/drawing/2014/main" id="{5E6F5B1F-0ECB-FBDE-5798-2F8479EFFF5D}"/>
                </a:ext>
              </a:extLst>
            </p:cNvPr>
            <p:cNvPicPr/>
            <p:nvPr/>
          </p:nvPicPr>
          <p:blipFill>
            <a:blip r:embed="rId10"/>
            <a:stretch>
              <a:fillRect/>
            </a:stretch>
          </p:blipFill>
          <p:spPr>
            <a:xfrm>
              <a:off x="8636635" y="177056"/>
              <a:ext cx="1130273" cy="1095813"/>
            </a:xfrm>
            <a:prstGeom prst="rect">
              <a:avLst/>
            </a:prstGeom>
          </p:spPr>
        </p:pic>
        <p:pic>
          <p:nvPicPr>
            <p:cNvPr id="15" name="Picture 14" descr="A pink logo with black background&#10;&#10;AI-generated content may be incorrect.">
              <a:extLst>
                <a:ext uri="{FF2B5EF4-FFF2-40B4-BE49-F238E27FC236}">
                  <a16:creationId xmlns:a16="http://schemas.microsoft.com/office/drawing/2014/main" id="{4F41991F-F3CB-3A6F-DDCB-FDF2AFD4282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51308" y="295779"/>
              <a:ext cx="625302" cy="758473"/>
            </a:xfrm>
            <a:prstGeom prst="rect">
              <a:avLst/>
            </a:prstGeom>
          </p:spPr>
        </p:pic>
        <p:pic>
          <p:nvPicPr>
            <p:cNvPr id="16" name="Picture 15" descr="A logo with a circle and text&#10;&#10;AI-generated content may be incorrect.">
              <a:extLst>
                <a:ext uri="{FF2B5EF4-FFF2-40B4-BE49-F238E27FC236}">
                  <a16:creationId xmlns:a16="http://schemas.microsoft.com/office/drawing/2014/main" id="{66A4569E-383E-D400-A9CF-7021489E87A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15911" y="295779"/>
              <a:ext cx="903413" cy="904013"/>
            </a:xfrm>
            <a:prstGeom prst="rect">
              <a:avLst/>
            </a:prstGeom>
          </p:spPr>
        </p:pic>
      </p:grpSp>
      <p:pic>
        <p:nvPicPr>
          <p:cNvPr id="4" name="Picture 3" descr="A logo with a circle and text&#10;&#10;AI-generated content may be incorrect.">
            <a:extLst>
              <a:ext uri="{FF2B5EF4-FFF2-40B4-BE49-F238E27FC236}">
                <a16:creationId xmlns:a16="http://schemas.microsoft.com/office/drawing/2014/main" id="{8D4353D0-02E7-616E-7255-8C50421247A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70495" y="971030"/>
            <a:ext cx="1570284" cy="1571328"/>
          </a:xfrm>
          <a:prstGeom prst="rect">
            <a:avLst/>
          </a:prstGeom>
        </p:spPr>
      </p:pic>
      <p:pic>
        <p:nvPicPr>
          <p:cNvPr id="5" name="Picture 4" descr="A black and orange logo">
            <a:extLst>
              <a:ext uri="{FF2B5EF4-FFF2-40B4-BE49-F238E27FC236}">
                <a16:creationId xmlns:a16="http://schemas.microsoft.com/office/drawing/2014/main" id="{AC2C6C92-6D02-EF52-51CD-72F1F3C955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69478" y="1378693"/>
            <a:ext cx="2191155" cy="438232"/>
          </a:xfrm>
          <a:prstGeom prst="rect">
            <a:avLst/>
          </a:prstGeom>
        </p:spPr>
      </p:pic>
      <p:pic>
        <p:nvPicPr>
          <p:cNvPr id="6" name="Picture 5" descr="A black and white logo">
            <a:extLst>
              <a:ext uri="{FF2B5EF4-FFF2-40B4-BE49-F238E27FC236}">
                <a16:creationId xmlns:a16="http://schemas.microsoft.com/office/drawing/2014/main" id="{BDE64F9A-FA43-BC6B-D238-D0B0D6DCC459}"/>
              </a:ext>
            </a:extLst>
          </p:cNvPr>
          <p:cNvPicPr>
            <a:picLocks noChangeAspect="1"/>
          </p:cNvPicPr>
          <p:nvPr/>
        </p:nvPicPr>
        <p:blipFill>
          <a:blip r:embed="rId10"/>
          <a:stretch>
            <a:fillRect/>
          </a:stretch>
        </p:blipFill>
        <p:spPr>
          <a:xfrm>
            <a:off x="737818" y="854043"/>
            <a:ext cx="1862074" cy="1805302"/>
          </a:xfrm>
          <a:prstGeom prst="rect">
            <a:avLst/>
          </a:prstGeom>
        </p:spPr>
      </p:pic>
    </p:spTree>
    <p:extLst>
      <p:ext uri="{BB962C8B-B14F-4D97-AF65-F5344CB8AC3E}">
        <p14:creationId xmlns:p14="http://schemas.microsoft.com/office/powerpoint/2010/main" val="324259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D1D941-6ED6-1BE7-261D-80F02A46C8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722BDC-F93F-68E2-18A7-6C909A4F40B9}"/>
              </a:ext>
            </a:extLst>
          </p:cNvPr>
          <p:cNvSpPr>
            <a:spLocks noGrp="1"/>
          </p:cNvSpPr>
          <p:nvPr>
            <p:ph type="title"/>
          </p:nvPr>
        </p:nvSpPr>
        <p:spPr>
          <a:xfrm>
            <a:off x="0" y="0"/>
            <a:ext cx="12192000" cy="1200000"/>
          </a:xfrm>
        </p:spPr>
        <p:txBody>
          <a:bodyPr anchor="ctr">
            <a:normAutofit/>
          </a:bodyPr>
          <a:lstStyle/>
          <a:p>
            <a:r>
              <a:rPr lang="en-GB">
                <a:solidFill>
                  <a:schemeClr val="tx1">
                    <a:lumMod val="65000"/>
                    <a:lumOff val="35000"/>
                  </a:schemeClr>
                </a:solidFill>
              </a:rPr>
              <a:t>The difference to the UK music industry</a:t>
            </a:r>
            <a:endParaRPr lang="en-GB" dirty="0">
              <a:solidFill>
                <a:schemeClr val="tx1">
                  <a:lumMod val="65000"/>
                  <a:lumOff val="35000"/>
                </a:schemeClr>
              </a:solidFill>
            </a:endParaRPr>
          </a:p>
        </p:txBody>
      </p:sp>
      <p:sp>
        <p:nvSpPr>
          <p:cNvPr id="13" name="Text Placeholder 12">
            <a:extLst>
              <a:ext uri="{FF2B5EF4-FFF2-40B4-BE49-F238E27FC236}">
                <a16:creationId xmlns:a16="http://schemas.microsoft.com/office/drawing/2014/main" id="{6A53B8C7-0157-C13D-B622-9B372B49D1AA}"/>
              </a:ext>
            </a:extLst>
          </p:cNvPr>
          <p:cNvSpPr>
            <a:spLocks noGrp="1"/>
          </p:cNvSpPr>
          <p:nvPr>
            <p:ph type="body" sz="quarter" idx="13"/>
          </p:nvPr>
        </p:nvSpPr>
        <p:spPr>
          <a:xfrm>
            <a:off x="765383" y="1537693"/>
            <a:ext cx="4793553" cy="2229209"/>
          </a:xfrm>
        </p:spPr>
        <p:txBody>
          <a:bodyPr>
            <a:normAutofit/>
          </a:bodyPr>
          <a:lstStyle/>
          <a:p>
            <a:pPr marL="0" indent="0">
              <a:lnSpc>
                <a:spcPct val="140000"/>
              </a:lnSpc>
              <a:buNone/>
            </a:pPr>
            <a:r>
              <a:rPr lang="en-US" b="1" dirty="0"/>
              <a:t>Total value that music managers create for the UK music industry, each year </a:t>
            </a:r>
            <a:endParaRPr lang="en-GB" sz="1200" dirty="0">
              <a:solidFill>
                <a:schemeClr val="tx1">
                  <a:lumMod val="65000"/>
                  <a:lumOff val="35000"/>
                </a:schemeClr>
              </a:solidFill>
            </a:endParaRPr>
          </a:p>
          <a:p>
            <a:pPr>
              <a:lnSpc>
                <a:spcPct val="140000"/>
              </a:lnSpc>
            </a:pPr>
            <a:endParaRPr lang="en-GB" sz="1200" dirty="0">
              <a:solidFill>
                <a:schemeClr val="tx1">
                  <a:lumMod val="65000"/>
                  <a:lumOff val="35000"/>
                </a:schemeClr>
              </a:solidFill>
            </a:endParaRPr>
          </a:p>
        </p:txBody>
      </p:sp>
      <p:pic>
        <p:nvPicPr>
          <p:cNvPr id="1028" name="Picture 4" descr="A diagram of a company&#10;&#10;AI-generated content may be incorrect., Picture">
            <a:extLst>
              <a:ext uri="{FF2B5EF4-FFF2-40B4-BE49-F238E27FC236}">
                <a16:creationId xmlns:a16="http://schemas.microsoft.com/office/drawing/2014/main" id="{A6293F3C-8EA2-0ECF-6338-46AD08909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996" y="1900899"/>
            <a:ext cx="5459868" cy="32886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2, Picture">
            <a:extLst>
              <a:ext uri="{FF2B5EF4-FFF2-40B4-BE49-F238E27FC236}">
                <a16:creationId xmlns:a16="http://schemas.microsoft.com/office/drawing/2014/main" id="{D85DF702-83DA-9058-C6D3-6FFE021757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451" y="3479976"/>
            <a:ext cx="5479965" cy="13699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 Picture">
            <a:extLst>
              <a:ext uri="{FF2B5EF4-FFF2-40B4-BE49-F238E27FC236}">
                <a16:creationId xmlns:a16="http://schemas.microsoft.com/office/drawing/2014/main" id="{F50714C1-4E51-0882-6333-1B1DBADE40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4735" y="1990213"/>
            <a:ext cx="1238250" cy="1000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FCDA29-15C9-BE58-D8C7-8FEB1462277E}"/>
              </a:ext>
            </a:extLst>
          </p:cNvPr>
          <p:cNvSpPr txBox="1"/>
          <p:nvPr/>
        </p:nvSpPr>
        <p:spPr>
          <a:xfrm>
            <a:off x="688162" y="5085937"/>
            <a:ext cx="5536175" cy="1246495"/>
          </a:xfrm>
          <a:prstGeom prst="rect">
            <a:avLst/>
          </a:prstGeom>
          <a:noFill/>
        </p:spPr>
        <p:txBody>
          <a:bodyPr wrap="square">
            <a:spAutoFit/>
          </a:bodyPr>
          <a:lstStyle/>
          <a:p>
            <a:r>
              <a:rPr lang="en-GB" sz="2500" dirty="0">
                <a:latin typeface="Arial" panose="020B0604020202020204" pitchFamily="34" charset="0"/>
                <a:cs typeface="Arial" panose="020B0604020202020204" pitchFamily="34" charset="0"/>
              </a:rPr>
              <a:t>A return of 1:8 on the £88 million of direct investment made in managers each year.</a:t>
            </a:r>
            <a:endParaRPr lang="en-GB" sz="25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66297151-56BE-DE93-850D-DC9D901100AE}"/>
              </a:ext>
            </a:extLst>
          </p:cNvPr>
          <p:cNvGrpSpPr/>
          <p:nvPr/>
        </p:nvGrpSpPr>
        <p:grpSpPr>
          <a:xfrm>
            <a:off x="9115207" y="5879094"/>
            <a:ext cx="2928810" cy="829735"/>
            <a:chOff x="8051308" y="177056"/>
            <a:chExt cx="3868016" cy="1095813"/>
          </a:xfrm>
        </p:grpSpPr>
        <p:pic>
          <p:nvPicPr>
            <p:cNvPr id="17" name="Picture 16" descr="A black and orange logo">
              <a:extLst>
                <a:ext uri="{FF2B5EF4-FFF2-40B4-BE49-F238E27FC236}">
                  <a16:creationId xmlns:a16="http://schemas.microsoft.com/office/drawing/2014/main" id="{AE0192EC-9F4D-122C-27F3-358E4ACC3040}"/>
                </a:ext>
              </a:extLst>
            </p:cNvPr>
            <p:cNvPicPr/>
            <p:nvPr/>
          </p:nvPicPr>
          <p:blipFill>
            <a:blip r:embed="rId6">
              <a:extLst>
                <a:ext uri="{28A0092B-C50C-407E-A947-70E740481C1C}">
                  <a14:useLocalDpi xmlns:a14="http://schemas.microsoft.com/office/drawing/2010/main" val="0"/>
                </a:ext>
              </a:extLst>
            </a:blip>
            <a:stretch>
              <a:fillRect/>
            </a:stretch>
          </p:blipFill>
          <p:spPr>
            <a:xfrm>
              <a:off x="9766908" y="508336"/>
              <a:ext cx="1249003" cy="249801"/>
            </a:xfrm>
            <a:prstGeom prst="rect">
              <a:avLst/>
            </a:prstGeom>
          </p:spPr>
        </p:pic>
        <p:pic>
          <p:nvPicPr>
            <p:cNvPr id="18" name="Picture 17" descr="A black and white logo">
              <a:extLst>
                <a:ext uri="{FF2B5EF4-FFF2-40B4-BE49-F238E27FC236}">
                  <a16:creationId xmlns:a16="http://schemas.microsoft.com/office/drawing/2014/main" id="{4B5377A0-B6F4-D485-3518-D6EFA70C8521}"/>
                </a:ext>
              </a:extLst>
            </p:cNvPr>
            <p:cNvPicPr/>
            <p:nvPr/>
          </p:nvPicPr>
          <p:blipFill>
            <a:blip r:embed="rId7"/>
            <a:stretch>
              <a:fillRect/>
            </a:stretch>
          </p:blipFill>
          <p:spPr>
            <a:xfrm>
              <a:off x="8636635" y="177056"/>
              <a:ext cx="1130273" cy="1095813"/>
            </a:xfrm>
            <a:prstGeom prst="rect">
              <a:avLst/>
            </a:prstGeom>
          </p:spPr>
        </p:pic>
        <p:pic>
          <p:nvPicPr>
            <p:cNvPr id="19" name="Picture 18" descr="A pink logo with black background&#10;&#10;AI-generated content may be incorrect.">
              <a:extLst>
                <a:ext uri="{FF2B5EF4-FFF2-40B4-BE49-F238E27FC236}">
                  <a16:creationId xmlns:a16="http://schemas.microsoft.com/office/drawing/2014/main" id="{9026FF89-8984-892F-46F7-B7ACBAA020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51308" y="295779"/>
              <a:ext cx="625302" cy="758473"/>
            </a:xfrm>
            <a:prstGeom prst="rect">
              <a:avLst/>
            </a:prstGeom>
          </p:spPr>
        </p:pic>
        <p:pic>
          <p:nvPicPr>
            <p:cNvPr id="20" name="Picture 19" descr="A logo with a circle and text&#10;&#10;AI-generated content may be incorrect.">
              <a:extLst>
                <a:ext uri="{FF2B5EF4-FFF2-40B4-BE49-F238E27FC236}">
                  <a16:creationId xmlns:a16="http://schemas.microsoft.com/office/drawing/2014/main" id="{3E3F7144-2244-00D9-9769-4E136BB377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15911" y="295779"/>
              <a:ext cx="903413" cy="904013"/>
            </a:xfrm>
            <a:prstGeom prst="rect">
              <a:avLst/>
            </a:prstGeom>
          </p:spPr>
        </p:pic>
      </p:grpSp>
    </p:spTree>
    <p:extLst>
      <p:ext uri="{BB962C8B-B14F-4D97-AF65-F5344CB8AC3E}">
        <p14:creationId xmlns:p14="http://schemas.microsoft.com/office/powerpoint/2010/main" val="3039037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BCB841-32F1-6A0E-1022-70A986026C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286146-7114-BDBE-534F-EF93526D11E9}"/>
              </a:ext>
            </a:extLst>
          </p:cNvPr>
          <p:cNvSpPr>
            <a:spLocks noGrp="1"/>
          </p:cNvSpPr>
          <p:nvPr>
            <p:ph type="title"/>
          </p:nvPr>
        </p:nvSpPr>
        <p:spPr>
          <a:xfrm>
            <a:off x="0" y="312629"/>
            <a:ext cx="12192000" cy="1200000"/>
          </a:xfrm>
        </p:spPr>
        <p:txBody>
          <a:bodyPr anchor="ctr">
            <a:normAutofit/>
          </a:bodyPr>
          <a:lstStyle/>
          <a:p>
            <a:r>
              <a:rPr lang="en-GB" dirty="0">
                <a:solidFill>
                  <a:schemeClr val="tx1">
                    <a:lumMod val="65000"/>
                    <a:lumOff val="35000"/>
                  </a:schemeClr>
                </a:solidFill>
              </a:rPr>
              <a:t>The difference to industry stakeholders</a:t>
            </a:r>
          </a:p>
        </p:txBody>
      </p:sp>
      <p:sp>
        <p:nvSpPr>
          <p:cNvPr id="5" name="TextBox 4">
            <a:extLst>
              <a:ext uri="{FF2B5EF4-FFF2-40B4-BE49-F238E27FC236}">
                <a16:creationId xmlns:a16="http://schemas.microsoft.com/office/drawing/2014/main" id="{F5E3AB5C-3C5B-9E1E-29AF-69AC161CA5EA}"/>
              </a:ext>
            </a:extLst>
          </p:cNvPr>
          <p:cNvSpPr txBox="1"/>
          <p:nvPr/>
        </p:nvSpPr>
        <p:spPr>
          <a:xfrm>
            <a:off x="678304" y="1462159"/>
            <a:ext cx="3833734" cy="1477328"/>
          </a:xfrm>
          <a:prstGeom prst="rect">
            <a:avLst/>
          </a:prstGeom>
          <a:noFill/>
        </p:spPr>
        <p:txBody>
          <a:bodyPr wrap="square">
            <a:spAutoFit/>
          </a:bodyPr>
          <a:lstStyle/>
          <a:p>
            <a:r>
              <a:rPr lang="en-US" sz="1800" b="1" i="0" dirty="0">
                <a:effectLst/>
                <a:latin typeface="Arial" panose="020B0604020202020204" pitchFamily="34" charset="0"/>
                <a:cs typeface="Arial" panose="020B0604020202020204" pitchFamily="34" charset="0"/>
              </a:rPr>
              <a:t>Based on our research, the difference that managers make each year</a:t>
            </a:r>
            <a:r>
              <a:rPr lang="en-US" dirty="0">
                <a:latin typeface="Arial" panose="020B0604020202020204" pitchFamily="34" charset="0"/>
                <a:cs typeface="Arial" panose="020B0604020202020204" pitchFamily="34" charset="0"/>
              </a:rPr>
              <a:t> </a:t>
            </a:r>
            <a:r>
              <a:rPr lang="en-US" sz="1800" b="1" i="0" dirty="0">
                <a:effectLst/>
                <a:latin typeface="Arial" panose="020B0604020202020204" pitchFamily="34" charset="0"/>
                <a:cs typeface="Arial" panose="020B0604020202020204" pitchFamily="34" charset="0"/>
              </a:rPr>
              <a:t>to industry peers is valued at a minimum of £86 million (£86,545,492).</a:t>
            </a:r>
            <a:r>
              <a:rPr lang="en-US" sz="1800" b="0" i="0" dirty="0">
                <a:effectLst/>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pic>
        <p:nvPicPr>
          <p:cNvPr id="4100" name="Picture 4" descr="Picture 9, Picture">
            <a:extLst>
              <a:ext uri="{FF2B5EF4-FFF2-40B4-BE49-F238E27FC236}">
                <a16:creationId xmlns:a16="http://schemas.microsoft.com/office/drawing/2014/main" id="{EDD7C39C-144B-97F6-DA40-0C0961F615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1271"/>
          <a:stretch>
            <a:fillRect/>
          </a:stretch>
        </p:blipFill>
        <p:spPr bwMode="auto">
          <a:xfrm>
            <a:off x="5658165" y="1868566"/>
            <a:ext cx="4043597" cy="106309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E015F642-A9BE-9959-E249-94D077D88D3F}"/>
              </a:ext>
            </a:extLst>
          </p:cNvPr>
          <p:cNvGrpSpPr/>
          <p:nvPr/>
        </p:nvGrpSpPr>
        <p:grpSpPr>
          <a:xfrm>
            <a:off x="9115207" y="5879094"/>
            <a:ext cx="2928810" cy="829735"/>
            <a:chOff x="8051308" y="177056"/>
            <a:chExt cx="3868016" cy="1095813"/>
          </a:xfrm>
        </p:grpSpPr>
        <p:pic>
          <p:nvPicPr>
            <p:cNvPr id="13" name="Picture 12" descr="A black and orange logo">
              <a:extLst>
                <a:ext uri="{FF2B5EF4-FFF2-40B4-BE49-F238E27FC236}">
                  <a16:creationId xmlns:a16="http://schemas.microsoft.com/office/drawing/2014/main" id="{2990547B-8848-77E6-3EFF-C31A4CFA351E}"/>
                </a:ext>
              </a:extLst>
            </p:cNvPr>
            <p:cNvPicPr/>
            <p:nvPr/>
          </p:nvPicPr>
          <p:blipFill>
            <a:blip r:embed="rId4">
              <a:extLst>
                <a:ext uri="{28A0092B-C50C-407E-A947-70E740481C1C}">
                  <a14:useLocalDpi xmlns:a14="http://schemas.microsoft.com/office/drawing/2010/main" val="0"/>
                </a:ext>
              </a:extLst>
            </a:blip>
            <a:stretch>
              <a:fillRect/>
            </a:stretch>
          </p:blipFill>
          <p:spPr>
            <a:xfrm>
              <a:off x="9766908" y="508336"/>
              <a:ext cx="1249003" cy="249801"/>
            </a:xfrm>
            <a:prstGeom prst="rect">
              <a:avLst/>
            </a:prstGeom>
          </p:spPr>
        </p:pic>
        <p:pic>
          <p:nvPicPr>
            <p:cNvPr id="14" name="Picture 13" descr="A black and white logo">
              <a:extLst>
                <a:ext uri="{FF2B5EF4-FFF2-40B4-BE49-F238E27FC236}">
                  <a16:creationId xmlns:a16="http://schemas.microsoft.com/office/drawing/2014/main" id="{7FD38411-4488-5201-C50E-2D1203F7A38A}"/>
                </a:ext>
              </a:extLst>
            </p:cNvPr>
            <p:cNvPicPr/>
            <p:nvPr/>
          </p:nvPicPr>
          <p:blipFill>
            <a:blip r:embed="rId5"/>
            <a:stretch>
              <a:fillRect/>
            </a:stretch>
          </p:blipFill>
          <p:spPr>
            <a:xfrm>
              <a:off x="8636635" y="177056"/>
              <a:ext cx="1130273" cy="1095813"/>
            </a:xfrm>
            <a:prstGeom prst="rect">
              <a:avLst/>
            </a:prstGeom>
          </p:spPr>
        </p:pic>
        <p:pic>
          <p:nvPicPr>
            <p:cNvPr id="15" name="Picture 14" descr="A pink logo with black background&#10;&#10;AI-generated content may be incorrect.">
              <a:extLst>
                <a:ext uri="{FF2B5EF4-FFF2-40B4-BE49-F238E27FC236}">
                  <a16:creationId xmlns:a16="http://schemas.microsoft.com/office/drawing/2014/main" id="{653E1DCB-5192-4D7F-B64F-469CD278D2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1308" y="295779"/>
              <a:ext cx="625302" cy="758473"/>
            </a:xfrm>
            <a:prstGeom prst="rect">
              <a:avLst/>
            </a:prstGeom>
          </p:spPr>
        </p:pic>
        <p:pic>
          <p:nvPicPr>
            <p:cNvPr id="16" name="Picture 15" descr="A logo with a circle and text&#10;&#10;AI-generated content may be incorrect.">
              <a:extLst>
                <a:ext uri="{FF2B5EF4-FFF2-40B4-BE49-F238E27FC236}">
                  <a16:creationId xmlns:a16="http://schemas.microsoft.com/office/drawing/2014/main" id="{0E75C511-0885-6F48-1886-1DD661B26D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15911" y="295779"/>
              <a:ext cx="903413" cy="904013"/>
            </a:xfrm>
            <a:prstGeom prst="rect">
              <a:avLst/>
            </a:prstGeom>
          </p:spPr>
        </p:pic>
      </p:grpSp>
      <p:sp>
        <p:nvSpPr>
          <p:cNvPr id="7" name="TextBox 6">
            <a:extLst>
              <a:ext uri="{FF2B5EF4-FFF2-40B4-BE49-F238E27FC236}">
                <a16:creationId xmlns:a16="http://schemas.microsoft.com/office/drawing/2014/main" id="{ACC56F8A-EDC6-D728-A93A-3236DA59EEB8}"/>
              </a:ext>
            </a:extLst>
          </p:cNvPr>
          <p:cNvSpPr txBox="1"/>
          <p:nvPr/>
        </p:nvSpPr>
        <p:spPr>
          <a:xfrm>
            <a:off x="796215" y="3429000"/>
            <a:ext cx="9464066" cy="1754326"/>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What does this look like?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a:t>
            </a:r>
            <a:r>
              <a:rPr lang="en-US" sz="1800" b="0" i="0" kern="1200" dirty="0">
                <a:solidFill>
                  <a:schemeClr val="tx1"/>
                </a:solidFill>
                <a:effectLst/>
                <a:latin typeface="Arial" panose="020B0604020202020204" pitchFamily="34" charset="0"/>
                <a:cs typeface="Arial" panose="020B0604020202020204" pitchFamily="34" charset="0"/>
              </a:rPr>
              <a:t>ncreased efficiency, resulting in increased income and productivity, </a:t>
            </a:r>
            <a:r>
              <a:rPr lang="en-US" dirty="0">
                <a:latin typeface="Arial" panose="020B0604020202020204" pitchFamily="34" charset="0"/>
                <a:cs typeface="Arial" panose="020B0604020202020204" pitchFamily="34" charset="0"/>
              </a:rPr>
              <a:t>is </a:t>
            </a:r>
            <a:r>
              <a:rPr lang="en-US" sz="1800" b="0" i="0" kern="1200" dirty="0">
                <a:solidFill>
                  <a:schemeClr val="tx1"/>
                </a:solidFill>
                <a:effectLst/>
                <a:latin typeface="Arial" panose="020B0604020202020204" pitchFamily="34" charset="0"/>
                <a:cs typeface="Arial" panose="020B0604020202020204" pitchFamily="34" charset="0"/>
              </a:rPr>
              <a:t>the major outcome from working with music managers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a:t>
            </a:r>
            <a:r>
              <a:rPr lang="en-US" sz="1800" b="0" i="0" kern="1200" dirty="0">
                <a:solidFill>
                  <a:schemeClr val="tx1"/>
                </a:solidFill>
                <a:effectLst/>
                <a:latin typeface="Arial" panose="020B0604020202020204" pitchFamily="34" charset="0"/>
                <a:cs typeface="Arial" panose="020B0604020202020204" pitchFamily="34" charset="0"/>
              </a:rPr>
              <a:t>orking with managers can save them at least 1-1.5 days a week. </a:t>
            </a:r>
          </a:p>
          <a:p>
            <a:pPr marL="285750" indent="-285750">
              <a:buFont typeface="Arial" panose="020B0604020202020204" pitchFamily="34" charset="0"/>
              <a:buChar char="•"/>
            </a:pPr>
            <a:r>
              <a:rPr lang="en-US" sz="1800" b="0" i="0" kern="1200" dirty="0">
                <a:solidFill>
                  <a:schemeClr val="tx1"/>
                </a:solidFill>
                <a:effectLst/>
                <a:latin typeface="Arial" panose="020B0604020202020204" pitchFamily="34" charset="0"/>
                <a:cs typeface="Arial" panose="020B0604020202020204" pitchFamily="34" charset="0"/>
              </a:rPr>
              <a:t>Managers are likely to increase overall industry outputs through these stakeholders by between 48% and 72%.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761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7C71F-1887-1955-3E3F-ED56127403F8}"/>
            </a:ext>
          </a:extLst>
        </p:cNvPr>
        <p:cNvGrpSpPr/>
        <p:nvPr/>
      </p:nvGrpSpPr>
      <p:grpSpPr>
        <a:xfrm>
          <a:off x="0" y="0"/>
          <a:ext cx="0" cy="0"/>
          <a:chOff x="0" y="0"/>
          <a:chExt cx="0" cy="0"/>
        </a:xfrm>
      </p:grpSpPr>
      <p:pic>
        <p:nvPicPr>
          <p:cNvPr id="4098" name="Picture 2" descr="A green arrows with white text&#10;&#10;AI-generated content may be incorrect., Picture">
            <a:extLst>
              <a:ext uri="{FF2B5EF4-FFF2-40B4-BE49-F238E27FC236}">
                <a16:creationId xmlns:a16="http://schemas.microsoft.com/office/drawing/2014/main" id="{0FF4A0F0-1DA6-719B-0026-A703B37D9F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44" t="5479" r="5692" b="5612"/>
          <a:stretch>
            <a:fillRect/>
          </a:stretch>
        </p:blipFill>
        <p:spPr bwMode="auto">
          <a:xfrm>
            <a:off x="1277146" y="178106"/>
            <a:ext cx="8664226" cy="604640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A3D4FE6A-D28E-E1E3-3246-6E41CF04F43A}"/>
              </a:ext>
            </a:extLst>
          </p:cNvPr>
          <p:cNvGrpSpPr/>
          <p:nvPr/>
        </p:nvGrpSpPr>
        <p:grpSpPr>
          <a:xfrm>
            <a:off x="9115207" y="5879094"/>
            <a:ext cx="2928810" cy="829735"/>
            <a:chOff x="8051308" y="177056"/>
            <a:chExt cx="3868016" cy="1095813"/>
          </a:xfrm>
        </p:grpSpPr>
        <p:pic>
          <p:nvPicPr>
            <p:cNvPr id="13" name="Picture 12" descr="A black and orange logo">
              <a:extLst>
                <a:ext uri="{FF2B5EF4-FFF2-40B4-BE49-F238E27FC236}">
                  <a16:creationId xmlns:a16="http://schemas.microsoft.com/office/drawing/2014/main" id="{18E13F4E-0B21-F179-C81F-8BA489E4CE15}"/>
                </a:ext>
              </a:extLst>
            </p:cNvPr>
            <p:cNvPicPr/>
            <p:nvPr/>
          </p:nvPicPr>
          <p:blipFill>
            <a:blip r:embed="rId4">
              <a:extLst>
                <a:ext uri="{28A0092B-C50C-407E-A947-70E740481C1C}">
                  <a14:useLocalDpi xmlns:a14="http://schemas.microsoft.com/office/drawing/2010/main" val="0"/>
                </a:ext>
              </a:extLst>
            </a:blip>
            <a:stretch>
              <a:fillRect/>
            </a:stretch>
          </p:blipFill>
          <p:spPr>
            <a:xfrm>
              <a:off x="9766908" y="508336"/>
              <a:ext cx="1249003" cy="249801"/>
            </a:xfrm>
            <a:prstGeom prst="rect">
              <a:avLst/>
            </a:prstGeom>
          </p:spPr>
        </p:pic>
        <p:pic>
          <p:nvPicPr>
            <p:cNvPr id="14" name="Picture 13" descr="A black and white logo">
              <a:extLst>
                <a:ext uri="{FF2B5EF4-FFF2-40B4-BE49-F238E27FC236}">
                  <a16:creationId xmlns:a16="http://schemas.microsoft.com/office/drawing/2014/main" id="{2A056AF8-93C2-6FC2-A4AE-5DE648526332}"/>
                </a:ext>
              </a:extLst>
            </p:cNvPr>
            <p:cNvPicPr/>
            <p:nvPr/>
          </p:nvPicPr>
          <p:blipFill>
            <a:blip r:embed="rId5"/>
            <a:stretch>
              <a:fillRect/>
            </a:stretch>
          </p:blipFill>
          <p:spPr>
            <a:xfrm>
              <a:off x="8636635" y="177056"/>
              <a:ext cx="1130273" cy="1095813"/>
            </a:xfrm>
            <a:prstGeom prst="rect">
              <a:avLst/>
            </a:prstGeom>
          </p:spPr>
        </p:pic>
        <p:pic>
          <p:nvPicPr>
            <p:cNvPr id="15" name="Picture 14" descr="A pink logo with black background&#10;&#10;AI-generated content may be incorrect.">
              <a:extLst>
                <a:ext uri="{FF2B5EF4-FFF2-40B4-BE49-F238E27FC236}">
                  <a16:creationId xmlns:a16="http://schemas.microsoft.com/office/drawing/2014/main" id="{A4282035-DC4C-FBB1-F776-C5B47C23AC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1308" y="295779"/>
              <a:ext cx="625302" cy="758473"/>
            </a:xfrm>
            <a:prstGeom prst="rect">
              <a:avLst/>
            </a:prstGeom>
          </p:spPr>
        </p:pic>
        <p:pic>
          <p:nvPicPr>
            <p:cNvPr id="16" name="Picture 15" descr="A logo with a circle and text&#10;&#10;AI-generated content may be incorrect.">
              <a:extLst>
                <a:ext uri="{FF2B5EF4-FFF2-40B4-BE49-F238E27FC236}">
                  <a16:creationId xmlns:a16="http://schemas.microsoft.com/office/drawing/2014/main" id="{DE7A1307-85A2-0C3B-AF6B-9E5FC90675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15911" y="295779"/>
              <a:ext cx="903413" cy="904013"/>
            </a:xfrm>
            <a:prstGeom prst="rect">
              <a:avLst/>
            </a:prstGeom>
          </p:spPr>
        </p:pic>
      </p:grpSp>
      <p:sp>
        <p:nvSpPr>
          <p:cNvPr id="4" name="Title 3">
            <a:extLst>
              <a:ext uri="{FF2B5EF4-FFF2-40B4-BE49-F238E27FC236}">
                <a16:creationId xmlns:a16="http://schemas.microsoft.com/office/drawing/2014/main" id="{90A1660B-833F-5BEA-0DBA-CA4FA1527BFC}"/>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462718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82B82-0820-CC3A-C1C9-170F59B494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C75994-D8C5-4C9C-968C-32785A8E22D3}"/>
              </a:ext>
            </a:extLst>
          </p:cNvPr>
          <p:cNvSpPr>
            <a:spLocks noGrp="1"/>
          </p:cNvSpPr>
          <p:nvPr>
            <p:ph type="title"/>
          </p:nvPr>
        </p:nvSpPr>
        <p:spPr>
          <a:xfrm>
            <a:off x="0" y="0"/>
            <a:ext cx="12192000" cy="1200000"/>
          </a:xfrm>
        </p:spPr>
        <p:txBody>
          <a:bodyPr>
            <a:normAutofit/>
          </a:bodyPr>
          <a:lstStyle/>
          <a:p>
            <a:r>
              <a:rPr lang="en-GB" dirty="0">
                <a:solidFill>
                  <a:schemeClr val="tx1">
                    <a:lumMod val="65000"/>
                    <a:lumOff val="35000"/>
                  </a:schemeClr>
                </a:solidFill>
              </a:rPr>
              <a:t>Breaking the economic impact down</a:t>
            </a:r>
          </a:p>
        </p:txBody>
      </p:sp>
      <p:sp>
        <p:nvSpPr>
          <p:cNvPr id="5" name="TextBox 4">
            <a:extLst>
              <a:ext uri="{FF2B5EF4-FFF2-40B4-BE49-F238E27FC236}">
                <a16:creationId xmlns:a16="http://schemas.microsoft.com/office/drawing/2014/main" id="{548B752F-F990-05E3-DC0C-5D2831773801}"/>
              </a:ext>
            </a:extLst>
          </p:cNvPr>
          <p:cNvSpPr txBox="1"/>
          <p:nvPr/>
        </p:nvSpPr>
        <p:spPr>
          <a:xfrm>
            <a:off x="1244442" y="1152044"/>
            <a:ext cx="6093500" cy="400110"/>
          </a:xfrm>
          <a:prstGeom prst="rect">
            <a:avLst/>
          </a:prstGeom>
          <a:noFill/>
        </p:spPr>
        <p:txBody>
          <a:bodyPr wrap="square">
            <a:spAutoFit/>
          </a:bodyPr>
          <a:lstStyle/>
          <a:p>
            <a:r>
              <a:rPr lang="en-US" sz="2000" b="1" i="0" dirty="0">
                <a:solidFill>
                  <a:srgbClr val="000000"/>
                </a:solidFill>
                <a:effectLst/>
                <a:latin typeface="Arial" panose="020B0604020202020204" pitchFamily="34" charset="0"/>
                <a:cs typeface="Arial" panose="020B0604020202020204" pitchFamily="34" charset="0"/>
              </a:rPr>
              <a:t>Major record labels in the UK </a:t>
            </a:r>
            <a:endParaRPr lang="en-GB"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CA9498A-C8D3-4F67-B0AF-D467D85AD2FD}"/>
              </a:ext>
            </a:extLst>
          </p:cNvPr>
          <p:cNvSpPr txBox="1"/>
          <p:nvPr/>
        </p:nvSpPr>
        <p:spPr>
          <a:xfrm>
            <a:off x="6637718" y="1033567"/>
            <a:ext cx="4678779" cy="400110"/>
          </a:xfrm>
          <a:prstGeom prst="rect">
            <a:avLst/>
          </a:prstGeom>
          <a:noFill/>
        </p:spPr>
        <p:txBody>
          <a:bodyPr wrap="square">
            <a:spAutoFit/>
          </a:bodyPr>
          <a:lstStyle/>
          <a:p>
            <a:r>
              <a:rPr lang="en-US" sz="2000" b="1" i="0" dirty="0">
                <a:solidFill>
                  <a:srgbClr val="000000"/>
                </a:solidFill>
                <a:effectLst/>
                <a:latin typeface="Arial" panose="020B0604020202020204" pitchFamily="34" charset="0"/>
                <a:cs typeface="Arial" panose="020B0604020202020204" pitchFamily="34" charset="0"/>
              </a:rPr>
              <a:t>Independent record labels in the UK </a:t>
            </a:r>
            <a:endParaRPr lang="en-GB" sz="2000" dirty="0">
              <a:latin typeface="Arial" panose="020B0604020202020204" pitchFamily="34" charset="0"/>
              <a:cs typeface="Arial" panose="020B0604020202020204" pitchFamily="34" charset="0"/>
            </a:endParaRPr>
          </a:p>
        </p:txBody>
      </p:sp>
      <p:pic>
        <p:nvPicPr>
          <p:cNvPr id="5122" name="Picture 2" descr="Picture 11, Picture">
            <a:extLst>
              <a:ext uri="{FF2B5EF4-FFF2-40B4-BE49-F238E27FC236}">
                <a16:creationId xmlns:a16="http://schemas.microsoft.com/office/drawing/2014/main" id="{62519012-D283-DB71-FFF7-29C58CBA86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4303"/>
          <a:stretch>
            <a:fillRect/>
          </a:stretch>
        </p:blipFill>
        <p:spPr bwMode="auto">
          <a:xfrm>
            <a:off x="1424451" y="1789992"/>
            <a:ext cx="2643150" cy="104734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icture 12, Picture">
            <a:extLst>
              <a:ext uri="{FF2B5EF4-FFF2-40B4-BE49-F238E27FC236}">
                <a16:creationId xmlns:a16="http://schemas.microsoft.com/office/drawing/2014/main" id="{9C1F4FC2-16C6-D41F-2340-E36C50EC82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4303"/>
          <a:stretch>
            <a:fillRect/>
          </a:stretch>
        </p:blipFill>
        <p:spPr bwMode="auto">
          <a:xfrm>
            <a:off x="7337942" y="1781314"/>
            <a:ext cx="2643150" cy="104734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FE3E411B-C3D3-DB03-FFBF-0EE1C7C68A7F}"/>
              </a:ext>
            </a:extLst>
          </p:cNvPr>
          <p:cNvGrpSpPr/>
          <p:nvPr/>
        </p:nvGrpSpPr>
        <p:grpSpPr>
          <a:xfrm>
            <a:off x="9115207" y="5879094"/>
            <a:ext cx="2928810" cy="829735"/>
            <a:chOff x="8051308" y="177056"/>
            <a:chExt cx="3868016" cy="1095813"/>
          </a:xfrm>
        </p:grpSpPr>
        <p:pic>
          <p:nvPicPr>
            <p:cNvPr id="20" name="Picture 19" descr="A black and orange logo">
              <a:extLst>
                <a:ext uri="{FF2B5EF4-FFF2-40B4-BE49-F238E27FC236}">
                  <a16:creationId xmlns:a16="http://schemas.microsoft.com/office/drawing/2014/main" id="{9F7555FA-7259-4EB6-BD79-DD914D7D6E9D}"/>
                </a:ext>
              </a:extLst>
            </p:cNvPr>
            <p:cNvPicPr/>
            <p:nvPr/>
          </p:nvPicPr>
          <p:blipFill>
            <a:blip r:embed="rId5">
              <a:extLst>
                <a:ext uri="{28A0092B-C50C-407E-A947-70E740481C1C}">
                  <a14:useLocalDpi xmlns:a14="http://schemas.microsoft.com/office/drawing/2010/main" val="0"/>
                </a:ext>
              </a:extLst>
            </a:blip>
            <a:stretch>
              <a:fillRect/>
            </a:stretch>
          </p:blipFill>
          <p:spPr>
            <a:xfrm>
              <a:off x="9766908" y="508336"/>
              <a:ext cx="1249003" cy="249801"/>
            </a:xfrm>
            <a:prstGeom prst="rect">
              <a:avLst/>
            </a:prstGeom>
          </p:spPr>
        </p:pic>
        <p:pic>
          <p:nvPicPr>
            <p:cNvPr id="21" name="Picture 20" descr="A black and white logo">
              <a:extLst>
                <a:ext uri="{FF2B5EF4-FFF2-40B4-BE49-F238E27FC236}">
                  <a16:creationId xmlns:a16="http://schemas.microsoft.com/office/drawing/2014/main" id="{53E1748D-FAF4-1AEC-5866-802CF014C018}"/>
                </a:ext>
              </a:extLst>
            </p:cNvPr>
            <p:cNvPicPr/>
            <p:nvPr/>
          </p:nvPicPr>
          <p:blipFill>
            <a:blip r:embed="rId6"/>
            <a:stretch>
              <a:fillRect/>
            </a:stretch>
          </p:blipFill>
          <p:spPr>
            <a:xfrm>
              <a:off x="8636635" y="177056"/>
              <a:ext cx="1130273" cy="1095813"/>
            </a:xfrm>
            <a:prstGeom prst="rect">
              <a:avLst/>
            </a:prstGeom>
          </p:spPr>
        </p:pic>
        <p:pic>
          <p:nvPicPr>
            <p:cNvPr id="22" name="Picture 21" descr="A pink logo with black background&#10;&#10;AI-generated content may be incorrect.">
              <a:extLst>
                <a:ext uri="{FF2B5EF4-FFF2-40B4-BE49-F238E27FC236}">
                  <a16:creationId xmlns:a16="http://schemas.microsoft.com/office/drawing/2014/main" id="{7483A3F8-E7EE-5985-7A18-4EE334DD44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1308" y="295779"/>
              <a:ext cx="625302" cy="758473"/>
            </a:xfrm>
            <a:prstGeom prst="rect">
              <a:avLst/>
            </a:prstGeom>
          </p:spPr>
        </p:pic>
        <p:pic>
          <p:nvPicPr>
            <p:cNvPr id="23" name="Picture 22" descr="A logo with a circle and text&#10;&#10;AI-generated content may be incorrect.">
              <a:extLst>
                <a:ext uri="{FF2B5EF4-FFF2-40B4-BE49-F238E27FC236}">
                  <a16:creationId xmlns:a16="http://schemas.microsoft.com/office/drawing/2014/main" id="{3A4E8F47-C62F-0724-732D-29949AD75D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15911" y="295779"/>
              <a:ext cx="903413" cy="904013"/>
            </a:xfrm>
            <a:prstGeom prst="rect">
              <a:avLst/>
            </a:prstGeom>
          </p:spPr>
        </p:pic>
      </p:grpSp>
      <p:sp>
        <p:nvSpPr>
          <p:cNvPr id="4" name="TextBox 3">
            <a:extLst>
              <a:ext uri="{FF2B5EF4-FFF2-40B4-BE49-F238E27FC236}">
                <a16:creationId xmlns:a16="http://schemas.microsoft.com/office/drawing/2014/main" id="{7ACC767E-4790-37E8-4A4D-BEC20669A3E4}"/>
              </a:ext>
            </a:extLst>
          </p:cNvPr>
          <p:cNvSpPr txBox="1"/>
          <p:nvPr/>
        </p:nvSpPr>
        <p:spPr>
          <a:xfrm>
            <a:off x="780803" y="2994193"/>
            <a:ext cx="4301836"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000000"/>
                </a:solidFill>
                <a:effectLst/>
                <a:latin typeface="Arial" panose="020B0604020202020204" pitchFamily="34" charset="0"/>
                <a:cs typeface="Arial" panose="020B0604020202020204" pitchFamily="34" charset="0"/>
              </a:rPr>
              <a:t>Outside the earnings of such labels from the music-makers on their rosters and what the managers are paid, managers generate an additional £57 million </a:t>
            </a:r>
            <a:r>
              <a:rPr lang="en-GB" sz="1800" b="1" i="0" dirty="0">
                <a:effectLst/>
                <a:latin typeface="Arial" panose="020B0604020202020204" pitchFamily="34" charset="0"/>
                <a:cs typeface="Arial" panose="020B0604020202020204" pitchFamily="34" charset="0"/>
              </a:rPr>
              <a:t>(£57,474,984)</a:t>
            </a:r>
            <a:r>
              <a:rPr lang="en-GB" sz="1800" b="0" i="0" dirty="0">
                <a:solidFill>
                  <a:srgbClr val="000000"/>
                </a:solidFill>
                <a:effectLst/>
                <a:latin typeface="Arial" panose="020B0604020202020204" pitchFamily="34" charset="0"/>
                <a:cs typeface="Arial" panose="020B0604020202020204" pitchFamily="34" charset="0"/>
              </a:rPr>
              <a:t> of economic impact for the UK’s three major labels. The key measurable outcome for major labels is increased efficiency.</a:t>
            </a:r>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51C0FC8-3807-32DB-D86E-133704900242}"/>
              </a:ext>
            </a:extLst>
          </p:cNvPr>
          <p:cNvSpPr txBox="1"/>
          <p:nvPr/>
        </p:nvSpPr>
        <p:spPr>
          <a:xfrm>
            <a:off x="6438881" y="2936299"/>
            <a:ext cx="4678780" cy="2585323"/>
          </a:xfrm>
          <a:prstGeom prst="rect">
            <a:avLst/>
          </a:prstGeom>
          <a:noFill/>
        </p:spPr>
        <p:txBody>
          <a:bodyPr wrap="square">
            <a:spAutoFit/>
          </a:bodyPr>
          <a:lstStyle/>
          <a:p>
            <a:pPr marL="0" indent="0">
              <a:buNone/>
            </a:pPr>
            <a:r>
              <a:rPr lang="en-US" sz="1800" b="0" i="0" kern="1200" dirty="0">
                <a:solidFill>
                  <a:schemeClr val="tx1"/>
                </a:solidFill>
                <a:effectLst/>
                <a:latin typeface="Arial" panose="020B0604020202020204" pitchFamily="34" charset="0"/>
                <a:cs typeface="Arial" panose="020B0604020202020204" pitchFamily="34" charset="0"/>
              </a:rPr>
              <a:t>Outside earnings from music-makers on their rosters for independent labels and what managers are paid, managers generate additional economic impact of just under £8.9 million </a:t>
            </a:r>
            <a:r>
              <a:rPr lang="en-US" sz="1800" b="1" i="0" kern="1200" dirty="0">
                <a:solidFill>
                  <a:schemeClr val="tx1"/>
                </a:solidFill>
                <a:effectLst/>
                <a:latin typeface="Arial" panose="020B0604020202020204" pitchFamily="34" charset="0"/>
                <a:cs typeface="Arial" panose="020B0604020202020204" pitchFamily="34" charset="0"/>
              </a:rPr>
              <a:t>(£8,863,256)</a:t>
            </a:r>
            <a:r>
              <a:rPr lang="en-US" sz="1800" b="0" i="0" kern="1200" dirty="0">
                <a:solidFill>
                  <a:schemeClr val="tx1"/>
                </a:solidFill>
                <a:effectLst/>
                <a:latin typeface="Arial" panose="020B0604020202020204" pitchFamily="34" charset="0"/>
                <a:cs typeface="Arial" panose="020B0604020202020204" pitchFamily="34" charset="0"/>
              </a:rPr>
              <a:t> for the UK’s estimated 500 independent record labels and distributors. The key measurable outcome for these independent labels and distributors is also increased efficiency. </a:t>
            </a:r>
            <a:endParaRPr lang="en-US" sz="1800" b="1" i="0" kern="12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68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1BA81-ECB1-D0D8-7766-85D9E891F9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CC802C-9A48-F048-9B65-EDA8C7D391DE}"/>
              </a:ext>
            </a:extLst>
          </p:cNvPr>
          <p:cNvSpPr>
            <a:spLocks noGrp="1"/>
          </p:cNvSpPr>
          <p:nvPr>
            <p:ph type="title"/>
          </p:nvPr>
        </p:nvSpPr>
        <p:spPr>
          <a:xfrm>
            <a:off x="0" y="0"/>
            <a:ext cx="12192000" cy="1200000"/>
          </a:xfrm>
        </p:spPr>
        <p:txBody>
          <a:bodyPr>
            <a:normAutofit/>
          </a:bodyPr>
          <a:lstStyle/>
          <a:p>
            <a:r>
              <a:rPr lang="en-GB" dirty="0">
                <a:solidFill>
                  <a:schemeClr val="tx1">
                    <a:lumMod val="65000"/>
                    <a:lumOff val="35000"/>
                  </a:schemeClr>
                </a:solidFill>
              </a:rPr>
              <a:t>Breaking the economic impact down</a:t>
            </a:r>
          </a:p>
        </p:txBody>
      </p:sp>
      <p:sp>
        <p:nvSpPr>
          <p:cNvPr id="12" name="TextBox 11">
            <a:extLst>
              <a:ext uri="{FF2B5EF4-FFF2-40B4-BE49-F238E27FC236}">
                <a16:creationId xmlns:a16="http://schemas.microsoft.com/office/drawing/2014/main" id="{3BCAB7B9-F50E-3547-5790-32F016DEE4C6}"/>
              </a:ext>
            </a:extLst>
          </p:cNvPr>
          <p:cNvSpPr txBox="1"/>
          <p:nvPr/>
        </p:nvSpPr>
        <p:spPr>
          <a:xfrm>
            <a:off x="1424451" y="1015334"/>
            <a:ext cx="6093500" cy="369332"/>
          </a:xfrm>
          <a:prstGeom prst="rect">
            <a:avLst/>
          </a:prstGeom>
          <a:noFill/>
        </p:spPr>
        <p:txBody>
          <a:bodyPr wrap="square">
            <a:spAutoFit/>
          </a:bodyPr>
          <a:lstStyle/>
          <a:p>
            <a:r>
              <a:rPr lang="en-US" sz="1800" b="1" i="0" dirty="0">
                <a:solidFill>
                  <a:srgbClr val="000000"/>
                </a:solidFill>
                <a:effectLst/>
                <a:latin typeface="Aptos SemiBold" panose="020B0004020202020204" pitchFamily="34" charset="0"/>
              </a:rPr>
              <a:t>Live music agents in the UK </a:t>
            </a:r>
            <a:endParaRPr lang="en-GB" dirty="0"/>
          </a:p>
        </p:txBody>
      </p:sp>
      <p:pic>
        <p:nvPicPr>
          <p:cNvPr id="5126" name="Picture 6" descr="Picture 13, Picture">
            <a:extLst>
              <a:ext uri="{FF2B5EF4-FFF2-40B4-BE49-F238E27FC236}">
                <a16:creationId xmlns:a16="http://schemas.microsoft.com/office/drawing/2014/main" id="{E2A007A5-684E-F683-016D-8019563DC1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7746"/>
          <a:stretch>
            <a:fillRect/>
          </a:stretch>
        </p:blipFill>
        <p:spPr bwMode="auto">
          <a:xfrm>
            <a:off x="492194" y="1448942"/>
            <a:ext cx="5374828" cy="104734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B275C31-3CE0-616F-C9D8-ABE3E7001BF6}"/>
              </a:ext>
            </a:extLst>
          </p:cNvPr>
          <p:cNvSpPr txBox="1"/>
          <p:nvPr/>
        </p:nvSpPr>
        <p:spPr>
          <a:xfrm>
            <a:off x="7517951" y="1016463"/>
            <a:ext cx="6093500" cy="369332"/>
          </a:xfrm>
          <a:prstGeom prst="rect">
            <a:avLst/>
          </a:prstGeom>
          <a:noFill/>
        </p:spPr>
        <p:txBody>
          <a:bodyPr wrap="square">
            <a:spAutoFit/>
          </a:bodyPr>
          <a:lstStyle/>
          <a:p>
            <a:r>
              <a:rPr lang="en-US" sz="1800" b="1" i="0" dirty="0">
                <a:solidFill>
                  <a:srgbClr val="000000"/>
                </a:solidFill>
                <a:effectLst/>
                <a:latin typeface="Aptos SemiBold" panose="020B0004020202020204" pitchFamily="34" charset="0"/>
              </a:rPr>
              <a:t>Music publishers in the UK </a:t>
            </a:r>
            <a:endParaRPr lang="en-GB" dirty="0"/>
          </a:p>
        </p:txBody>
      </p:sp>
      <p:pic>
        <p:nvPicPr>
          <p:cNvPr id="5128" name="Picture 8" descr="Picture 15, Picture">
            <a:extLst>
              <a:ext uri="{FF2B5EF4-FFF2-40B4-BE49-F238E27FC236}">
                <a16:creationId xmlns:a16="http://schemas.microsoft.com/office/drawing/2014/main" id="{BDE6D2C9-3983-41E8-B701-7D43324750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7746"/>
          <a:stretch>
            <a:fillRect/>
          </a:stretch>
        </p:blipFill>
        <p:spPr bwMode="auto">
          <a:xfrm>
            <a:off x="6324978" y="1448942"/>
            <a:ext cx="5374828" cy="104734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A7BD72AA-C749-7F9C-8648-F50A0B25BDA7}"/>
              </a:ext>
            </a:extLst>
          </p:cNvPr>
          <p:cNvGrpSpPr/>
          <p:nvPr/>
        </p:nvGrpSpPr>
        <p:grpSpPr>
          <a:xfrm>
            <a:off x="9115207" y="5879094"/>
            <a:ext cx="2928810" cy="829735"/>
            <a:chOff x="8051308" y="177056"/>
            <a:chExt cx="3868016" cy="1095813"/>
          </a:xfrm>
        </p:grpSpPr>
        <p:pic>
          <p:nvPicPr>
            <p:cNvPr id="20" name="Picture 19" descr="A black and orange logo">
              <a:extLst>
                <a:ext uri="{FF2B5EF4-FFF2-40B4-BE49-F238E27FC236}">
                  <a16:creationId xmlns:a16="http://schemas.microsoft.com/office/drawing/2014/main" id="{97AF1E2C-2A24-3842-8E41-CB9561CE1E06}"/>
                </a:ext>
              </a:extLst>
            </p:cNvPr>
            <p:cNvPicPr/>
            <p:nvPr/>
          </p:nvPicPr>
          <p:blipFill>
            <a:blip r:embed="rId5">
              <a:extLst>
                <a:ext uri="{28A0092B-C50C-407E-A947-70E740481C1C}">
                  <a14:useLocalDpi xmlns:a14="http://schemas.microsoft.com/office/drawing/2010/main" val="0"/>
                </a:ext>
              </a:extLst>
            </a:blip>
            <a:stretch>
              <a:fillRect/>
            </a:stretch>
          </p:blipFill>
          <p:spPr>
            <a:xfrm>
              <a:off x="9766908" y="508336"/>
              <a:ext cx="1249003" cy="249801"/>
            </a:xfrm>
            <a:prstGeom prst="rect">
              <a:avLst/>
            </a:prstGeom>
          </p:spPr>
        </p:pic>
        <p:pic>
          <p:nvPicPr>
            <p:cNvPr id="21" name="Picture 20" descr="A black and white logo">
              <a:extLst>
                <a:ext uri="{FF2B5EF4-FFF2-40B4-BE49-F238E27FC236}">
                  <a16:creationId xmlns:a16="http://schemas.microsoft.com/office/drawing/2014/main" id="{5EAAE45D-CE62-E117-DBEE-FE20386ED00F}"/>
                </a:ext>
              </a:extLst>
            </p:cNvPr>
            <p:cNvPicPr/>
            <p:nvPr/>
          </p:nvPicPr>
          <p:blipFill>
            <a:blip r:embed="rId6"/>
            <a:stretch>
              <a:fillRect/>
            </a:stretch>
          </p:blipFill>
          <p:spPr>
            <a:xfrm>
              <a:off x="8636635" y="177056"/>
              <a:ext cx="1130273" cy="1095813"/>
            </a:xfrm>
            <a:prstGeom prst="rect">
              <a:avLst/>
            </a:prstGeom>
          </p:spPr>
        </p:pic>
        <p:pic>
          <p:nvPicPr>
            <p:cNvPr id="22" name="Picture 21" descr="A pink logo with black background&#10;&#10;AI-generated content may be incorrect.">
              <a:extLst>
                <a:ext uri="{FF2B5EF4-FFF2-40B4-BE49-F238E27FC236}">
                  <a16:creationId xmlns:a16="http://schemas.microsoft.com/office/drawing/2014/main" id="{6B5DBC05-B164-4926-F3E0-AB8B38F1D0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1308" y="295779"/>
              <a:ext cx="625302" cy="758473"/>
            </a:xfrm>
            <a:prstGeom prst="rect">
              <a:avLst/>
            </a:prstGeom>
          </p:spPr>
        </p:pic>
        <p:pic>
          <p:nvPicPr>
            <p:cNvPr id="23" name="Picture 22" descr="A logo with a circle and text&#10;&#10;AI-generated content may be incorrect.">
              <a:extLst>
                <a:ext uri="{FF2B5EF4-FFF2-40B4-BE49-F238E27FC236}">
                  <a16:creationId xmlns:a16="http://schemas.microsoft.com/office/drawing/2014/main" id="{8AD2F61A-8463-D0C2-FA63-E63CA8D172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15911" y="295779"/>
              <a:ext cx="903413" cy="904013"/>
            </a:xfrm>
            <a:prstGeom prst="rect">
              <a:avLst/>
            </a:prstGeom>
          </p:spPr>
        </p:pic>
      </p:grpSp>
      <p:sp>
        <p:nvSpPr>
          <p:cNvPr id="4" name="TextBox 3">
            <a:extLst>
              <a:ext uri="{FF2B5EF4-FFF2-40B4-BE49-F238E27FC236}">
                <a16:creationId xmlns:a16="http://schemas.microsoft.com/office/drawing/2014/main" id="{6780A3A2-A9CE-33A8-FCBE-C0F5E85669B6}"/>
              </a:ext>
            </a:extLst>
          </p:cNvPr>
          <p:cNvSpPr txBox="1"/>
          <p:nvPr/>
        </p:nvSpPr>
        <p:spPr>
          <a:xfrm>
            <a:off x="492194" y="2884386"/>
            <a:ext cx="5374828" cy="2308324"/>
          </a:xfrm>
          <a:prstGeom prst="rect">
            <a:avLst/>
          </a:prstGeom>
          <a:noFill/>
        </p:spPr>
        <p:txBody>
          <a:bodyPr wrap="square">
            <a:spAutoFit/>
          </a:bodyPr>
          <a:lstStyle/>
          <a:p>
            <a:pPr marL="0" indent="0">
              <a:buNone/>
            </a:pPr>
            <a:r>
              <a:rPr lang="en-US" sz="1800" b="0" i="0" kern="1200" dirty="0">
                <a:solidFill>
                  <a:schemeClr val="tx1"/>
                </a:solidFill>
                <a:effectLst/>
                <a:latin typeface="Arial" panose="020B0604020202020204" pitchFamily="34" charset="0"/>
                <a:cs typeface="Arial" panose="020B0604020202020204" pitchFamily="34" charset="0"/>
              </a:rPr>
              <a:t>Aside from earnings for agents gained from music-makers on their rosters and what managers are paid, managers generate an additional £12 million </a:t>
            </a:r>
            <a:r>
              <a:rPr lang="en-US" sz="1800" b="1" i="0" kern="1200" dirty="0">
                <a:solidFill>
                  <a:schemeClr val="tx1"/>
                </a:solidFill>
                <a:effectLst/>
                <a:latin typeface="Arial" panose="020B0604020202020204" pitchFamily="34" charset="0"/>
                <a:cs typeface="Arial" panose="020B0604020202020204" pitchFamily="34" charset="0"/>
              </a:rPr>
              <a:t>(£12,496,716)</a:t>
            </a:r>
            <a:r>
              <a:rPr lang="en-US" sz="1800" b="0" i="0" kern="1200" dirty="0">
                <a:solidFill>
                  <a:schemeClr val="tx1"/>
                </a:solidFill>
                <a:effectLst/>
                <a:latin typeface="Arial" panose="020B0604020202020204" pitchFamily="34" charset="0"/>
                <a:cs typeface="Arial" panose="020B0604020202020204" pitchFamily="34" charset="0"/>
              </a:rPr>
              <a:t> social and economic impact for the UK’s 500 live music agents. The key measurable outcomes for such agents are again increased efficiency, plus better connectivity within the industry and reduced stress. </a:t>
            </a:r>
          </a:p>
        </p:txBody>
      </p:sp>
      <p:sp>
        <p:nvSpPr>
          <p:cNvPr id="7" name="TextBox 6">
            <a:extLst>
              <a:ext uri="{FF2B5EF4-FFF2-40B4-BE49-F238E27FC236}">
                <a16:creationId xmlns:a16="http://schemas.microsoft.com/office/drawing/2014/main" id="{9A58B824-822C-8228-EB98-292637ABE959}"/>
              </a:ext>
            </a:extLst>
          </p:cNvPr>
          <p:cNvSpPr txBox="1"/>
          <p:nvPr/>
        </p:nvSpPr>
        <p:spPr>
          <a:xfrm>
            <a:off x="6425608" y="2850082"/>
            <a:ext cx="5173567" cy="2585323"/>
          </a:xfrm>
          <a:prstGeom prst="rect">
            <a:avLst/>
          </a:prstGeom>
          <a:noFill/>
        </p:spPr>
        <p:txBody>
          <a:bodyPr wrap="square">
            <a:spAutoFit/>
          </a:bodyPr>
          <a:lstStyle/>
          <a:p>
            <a:pPr marL="0" indent="0">
              <a:buNone/>
            </a:pPr>
            <a:r>
              <a:rPr lang="en-US" sz="1800" b="0" i="0" kern="1200" dirty="0">
                <a:solidFill>
                  <a:schemeClr val="tx1"/>
                </a:solidFill>
                <a:effectLst/>
                <a:latin typeface="Arial" panose="020B0604020202020204" pitchFamily="34" charset="0"/>
                <a:cs typeface="Arial" panose="020B0604020202020204" pitchFamily="34" charset="0"/>
              </a:rPr>
              <a:t>Besides earnings for publishers from music-makers with whom they work and what managers are paid; managers generate an additional £5.9 million </a:t>
            </a:r>
            <a:r>
              <a:rPr lang="en-US" sz="1800" b="1" i="0" kern="1200" dirty="0">
                <a:solidFill>
                  <a:schemeClr val="tx1"/>
                </a:solidFill>
                <a:effectLst/>
                <a:latin typeface="Arial" panose="020B0604020202020204" pitchFamily="34" charset="0"/>
                <a:cs typeface="Arial" panose="020B0604020202020204" pitchFamily="34" charset="0"/>
              </a:rPr>
              <a:t>(£5,960,110)</a:t>
            </a:r>
            <a:r>
              <a:rPr lang="en-US" sz="1800" b="0" i="0" kern="1200" dirty="0">
                <a:solidFill>
                  <a:schemeClr val="tx1"/>
                </a:solidFill>
                <a:effectLst/>
                <a:latin typeface="Arial" panose="020B0604020202020204" pitchFamily="34" charset="0"/>
                <a:cs typeface="Arial" panose="020B0604020202020204" pitchFamily="34" charset="0"/>
              </a:rPr>
              <a:t> of social and economic impact for the UK’s 200 music publishers. The key measurable outcomes for them are again increased efficiency, plus better connectivity within the industry and reduced stress. </a:t>
            </a:r>
            <a:endParaRPr lang="en-US" sz="1800" b="1" i="0" kern="12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2377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386CB-FABD-0415-5EE6-0652684B16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9F64D-DFC7-4C7E-ED82-26E00F11BAD7}"/>
              </a:ext>
            </a:extLst>
          </p:cNvPr>
          <p:cNvSpPr>
            <a:spLocks noGrp="1"/>
          </p:cNvSpPr>
          <p:nvPr>
            <p:ph type="title"/>
          </p:nvPr>
        </p:nvSpPr>
        <p:spPr>
          <a:xfrm>
            <a:off x="0" y="0"/>
            <a:ext cx="12192000" cy="1200000"/>
          </a:xfrm>
        </p:spPr>
        <p:txBody>
          <a:bodyPr>
            <a:normAutofit/>
          </a:bodyPr>
          <a:lstStyle/>
          <a:p>
            <a:r>
              <a:rPr lang="en-GB" dirty="0">
                <a:solidFill>
                  <a:schemeClr val="tx1">
                    <a:lumMod val="65000"/>
                    <a:lumOff val="35000"/>
                  </a:schemeClr>
                </a:solidFill>
              </a:rPr>
              <a:t>Breaking the economic impact down</a:t>
            </a:r>
          </a:p>
        </p:txBody>
      </p:sp>
      <p:sp>
        <p:nvSpPr>
          <p:cNvPr id="16" name="TextBox 15">
            <a:extLst>
              <a:ext uri="{FF2B5EF4-FFF2-40B4-BE49-F238E27FC236}">
                <a16:creationId xmlns:a16="http://schemas.microsoft.com/office/drawing/2014/main" id="{4A12F0A7-D68F-446C-4CA2-D6B2F1A5EE26}"/>
              </a:ext>
            </a:extLst>
          </p:cNvPr>
          <p:cNvSpPr txBox="1"/>
          <p:nvPr/>
        </p:nvSpPr>
        <p:spPr>
          <a:xfrm>
            <a:off x="1288509" y="1033144"/>
            <a:ext cx="6093500" cy="400110"/>
          </a:xfrm>
          <a:prstGeom prst="rect">
            <a:avLst/>
          </a:prstGeom>
          <a:noFill/>
        </p:spPr>
        <p:txBody>
          <a:bodyPr wrap="square">
            <a:spAutoFit/>
          </a:bodyPr>
          <a:lstStyle/>
          <a:p>
            <a:r>
              <a:rPr lang="en-US" sz="2000" b="1" i="0" dirty="0">
                <a:solidFill>
                  <a:srgbClr val="000000"/>
                </a:solidFill>
                <a:effectLst/>
                <a:latin typeface="Arial" panose="020B0604020202020204" pitchFamily="34" charset="0"/>
                <a:cs typeface="Arial" panose="020B0604020202020204" pitchFamily="34" charset="0"/>
              </a:rPr>
              <a:t>Music lawyers in the UK </a:t>
            </a:r>
            <a:endParaRPr lang="en-GB" sz="2000" dirty="0">
              <a:latin typeface="Arial" panose="020B0604020202020204" pitchFamily="34" charset="0"/>
              <a:cs typeface="Arial" panose="020B0604020202020204" pitchFamily="34" charset="0"/>
            </a:endParaRPr>
          </a:p>
        </p:txBody>
      </p:sp>
      <p:pic>
        <p:nvPicPr>
          <p:cNvPr id="5130" name="Picture 10" descr="Picture 2, Picture">
            <a:extLst>
              <a:ext uri="{FF2B5EF4-FFF2-40B4-BE49-F238E27FC236}">
                <a16:creationId xmlns:a16="http://schemas.microsoft.com/office/drawing/2014/main" id="{91A57106-C961-7C4D-0468-956E539747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7746"/>
          <a:stretch>
            <a:fillRect/>
          </a:stretch>
        </p:blipFill>
        <p:spPr bwMode="auto">
          <a:xfrm>
            <a:off x="209186" y="1598371"/>
            <a:ext cx="5374828" cy="104734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C52D40C-68D5-E64F-7820-754741237F61}"/>
              </a:ext>
            </a:extLst>
          </p:cNvPr>
          <p:cNvSpPr txBox="1"/>
          <p:nvPr/>
        </p:nvSpPr>
        <p:spPr>
          <a:xfrm>
            <a:off x="6541927" y="992328"/>
            <a:ext cx="6093500" cy="400110"/>
          </a:xfrm>
          <a:prstGeom prst="rect">
            <a:avLst/>
          </a:prstGeom>
          <a:noFill/>
        </p:spPr>
        <p:txBody>
          <a:bodyPr wrap="square">
            <a:spAutoFit/>
          </a:bodyPr>
          <a:lstStyle/>
          <a:p>
            <a:r>
              <a:rPr lang="en-US" sz="2000" b="1" i="0" dirty="0">
                <a:solidFill>
                  <a:srgbClr val="000000"/>
                </a:solidFill>
                <a:effectLst/>
                <a:latin typeface="Arial" panose="020B0604020202020204" pitchFamily="34" charset="0"/>
                <a:cs typeface="Arial" panose="020B0604020202020204" pitchFamily="34" charset="0"/>
              </a:rPr>
              <a:t>Brand partnership managers in the UK </a:t>
            </a:r>
            <a:endParaRPr lang="en-GB" sz="2000" dirty="0">
              <a:latin typeface="Arial" panose="020B0604020202020204" pitchFamily="34" charset="0"/>
              <a:cs typeface="Arial" panose="020B0604020202020204" pitchFamily="34" charset="0"/>
            </a:endParaRPr>
          </a:p>
        </p:txBody>
      </p:sp>
      <p:pic>
        <p:nvPicPr>
          <p:cNvPr id="5132" name="Picture 12" descr="Picture 17, Picture">
            <a:extLst>
              <a:ext uri="{FF2B5EF4-FFF2-40B4-BE49-F238E27FC236}">
                <a16:creationId xmlns:a16="http://schemas.microsoft.com/office/drawing/2014/main" id="{2E45D8C9-025F-9DF3-3FE0-2AAE2CA9CA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7746"/>
          <a:stretch>
            <a:fillRect/>
          </a:stretch>
        </p:blipFill>
        <p:spPr bwMode="auto">
          <a:xfrm>
            <a:off x="6427793" y="1598371"/>
            <a:ext cx="5374828" cy="104734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8B5072CA-D24D-D85E-086A-6DDB80DEDCD0}"/>
              </a:ext>
            </a:extLst>
          </p:cNvPr>
          <p:cNvGrpSpPr/>
          <p:nvPr/>
        </p:nvGrpSpPr>
        <p:grpSpPr>
          <a:xfrm>
            <a:off x="9115207" y="5879094"/>
            <a:ext cx="2928810" cy="829735"/>
            <a:chOff x="8051308" y="177056"/>
            <a:chExt cx="3868016" cy="1095813"/>
          </a:xfrm>
        </p:grpSpPr>
        <p:pic>
          <p:nvPicPr>
            <p:cNvPr id="20" name="Picture 19" descr="A black and orange logo">
              <a:extLst>
                <a:ext uri="{FF2B5EF4-FFF2-40B4-BE49-F238E27FC236}">
                  <a16:creationId xmlns:a16="http://schemas.microsoft.com/office/drawing/2014/main" id="{D38BD2CD-F942-18B3-E97D-DF7157FD9FAD}"/>
                </a:ext>
              </a:extLst>
            </p:cNvPr>
            <p:cNvPicPr/>
            <p:nvPr/>
          </p:nvPicPr>
          <p:blipFill>
            <a:blip r:embed="rId5">
              <a:extLst>
                <a:ext uri="{28A0092B-C50C-407E-A947-70E740481C1C}">
                  <a14:useLocalDpi xmlns:a14="http://schemas.microsoft.com/office/drawing/2010/main" val="0"/>
                </a:ext>
              </a:extLst>
            </a:blip>
            <a:stretch>
              <a:fillRect/>
            </a:stretch>
          </p:blipFill>
          <p:spPr>
            <a:xfrm>
              <a:off x="9766908" y="508336"/>
              <a:ext cx="1249003" cy="249801"/>
            </a:xfrm>
            <a:prstGeom prst="rect">
              <a:avLst/>
            </a:prstGeom>
          </p:spPr>
        </p:pic>
        <p:pic>
          <p:nvPicPr>
            <p:cNvPr id="21" name="Picture 20" descr="A black and white logo">
              <a:extLst>
                <a:ext uri="{FF2B5EF4-FFF2-40B4-BE49-F238E27FC236}">
                  <a16:creationId xmlns:a16="http://schemas.microsoft.com/office/drawing/2014/main" id="{6BBEBDC6-6CE3-8061-A641-551445E5D93F}"/>
                </a:ext>
              </a:extLst>
            </p:cNvPr>
            <p:cNvPicPr/>
            <p:nvPr/>
          </p:nvPicPr>
          <p:blipFill>
            <a:blip r:embed="rId6"/>
            <a:stretch>
              <a:fillRect/>
            </a:stretch>
          </p:blipFill>
          <p:spPr>
            <a:xfrm>
              <a:off x="8636635" y="177056"/>
              <a:ext cx="1130273" cy="1095813"/>
            </a:xfrm>
            <a:prstGeom prst="rect">
              <a:avLst/>
            </a:prstGeom>
          </p:spPr>
        </p:pic>
        <p:pic>
          <p:nvPicPr>
            <p:cNvPr id="22" name="Picture 21" descr="A pink logo with black background&#10;&#10;AI-generated content may be incorrect.">
              <a:extLst>
                <a:ext uri="{FF2B5EF4-FFF2-40B4-BE49-F238E27FC236}">
                  <a16:creationId xmlns:a16="http://schemas.microsoft.com/office/drawing/2014/main" id="{C90E0EB1-973B-4D45-C633-9DC74D4830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1308" y="295779"/>
              <a:ext cx="625302" cy="758473"/>
            </a:xfrm>
            <a:prstGeom prst="rect">
              <a:avLst/>
            </a:prstGeom>
          </p:spPr>
        </p:pic>
        <p:pic>
          <p:nvPicPr>
            <p:cNvPr id="23" name="Picture 22" descr="A logo with a circle and text&#10;&#10;AI-generated content may be incorrect.">
              <a:extLst>
                <a:ext uri="{FF2B5EF4-FFF2-40B4-BE49-F238E27FC236}">
                  <a16:creationId xmlns:a16="http://schemas.microsoft.com/office/drawing/2014/main" id="{9EA6360A-B8D5-A3AF-C230-9ED28DFC47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15911" y="295779"/>
              <a:ext cx="903413" cy="904013"/>
            </a:xfrm>
            <a:prstGeom prst="rect">
              <a:avLst/>
            </a:prstGeom>
          </p:spPr>
        </p:pic>
      </p:grpSp>
      <p:sp>
        <p:nvSpPr>
          <p:cNvPr id="4" name="TextBox 3">
            <a:extLst>
              <a:ext uri="{FF2B5EF4-FFF2-40B4-BE49-F238E27FC236}">
                <a16:creationId xmlns:a16="http://schemas.microsoft.com/office/drawing/2014/main" id="{E4BF331C-3F69-F300-F664-04A04AB9F008}"/>
              </a:ext>
            </a:extLst>
          </p:cNvPr>
          <p:cNvSpPr txBox="1"/>
          <p:nvPr/>
        </p:nvSpPr>
        <p:spPr>
          <a:xfrm>
            <a:off x="209186" y="3148571"/>
            <a:ext cx="5374828" cy="2585323"/>
          </a:xfrm>
          <a:prstGeom prst="rect">
            <a:avLst/>
          </a:prstGeom>
          <a:noFill/>
        </p:spPr>
        <p:txBody>
          <a:bodyPr wrap="square">
            <a:spAutoFit/>
          </a:bodyPr>
          <a:lstStyle/>
          <a:p>
            <a:r>
              <a:rPr lang="en-US" sz="1800" b="0" i="0" kern="1200" dirty="0">
                <a:solidFill>
                  <a:schemeClr val="tx1"/>
                </a:solidFill>
                <a:effectLst/>
                <a:latin typeface="Arial" panose="020B0604020202020204" pitchFamily="34" charset="0"/>
                <a:cs typeface="Arial" panose="020B0604020202020204" pitchFamily="34" charset="0"/>
              </a:rPr>
              <a:t>Outside lawyers’ earnings from music-makers with whom they work and what managers are paid; managers generate an additional £2 million </a:t>
            </a:r>
            <a:r>
              <a:rPr lang="en-US" sz="1800" b="1" i="0" kern="1200" dirty="0">
                <a:solidFill>
                  <a:schemeClr val="tx1"/>
                </a:solidFill>
                <a:effectLst/>
                <a:latin typeface="Arial" panose="020B0604020202020204" pitchFamily="34" charset="0"/>
                <a:cs typeface="Arial" panose="020B0604020202020204" pitchFamily="34" charset="0"/>
              </a:rPr>
              <a:t>(£1,979,935)</a:t>
            </a:r>
            <a:r>
              <a:rPr lang="en-US" sz="1800" b="0" i="0" kern="1200" dirty="0">
                <a:solidFill>
                  <a:schemeClr val="tx1"/>
                </a:solidFill>
                <a:effectLst/>
                <a:latin typeface="Arial" panose="020B0604020202020204" pitchFamily="34" charset="0"/>
                <a:cs typeface="Arial" panose="020B0604020202020204" pitchFamily="34" charset="0"/>
              </a:rPr>
              <a:t> of social and economic impact for the UK’s 73 specialist music lawyers ranked on Chambers . The key measurable outcomes for them are again increased income efficiency, plus better connectivity within the industry and reduced stress.</a:t>
            </a:r>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D85D2D4-C9CD-E8FD-2EF2-1CE582991FF9}"/>
              </a:ext>
            </a:extLst>
          </p:cNvPr>
          <p:cNvSpPr txBox="1"/>
          <p:nvPr/>
        </p:nvSpPr>
        <p:spPr>
          <a:xfrm>
            <a:off x="6190014" y="3148571"/>
            <a:ext cx="5471555" cy="2862322"/>
          </a:xfrm>
          <a:prstGeom prst="rect">
            <a:avLst/>
          </a:prstGeom>
          <a:noFill/>
        </p:spPr>
        <p:txBody>
          <a:bodyPr wrap="square">
            <a:spAutoFit/>
          </a:bodyPr>
          <a:lstStyle/>
          <a:p>
            <a:pPr marL="0" indent="0">
              <a:buNone/>
            </a:pPr>
            <a:r>
              <a:rPr lang="en-US" sz="1800" b="0" i="0" kern="1200" dirty="0">
                <a:solidFill>
                  <a:schemeClr val="tx1"/>
                </a:solidFill>
                <a:effectLst/>
                <a:latin typeface="Arial" panose="020B0604020202020204" pitchFamily="34" charset="0"/>
                <a:cs typeface="Arial" panose="020B0604020202020204" pitchFamily="34" charset="0"/>
              </a:rPr>
              <a:t>Outside of the benefit gained from partnerships brand partnership managers have with music-makers with whom they work and what the managers are paid, managers generate an additional £0.22 million </a:t>
            </a:r>
            <a:r>
              <a:rPr lang="en-US" sz="1800" b="1" i="0" kern="1200" dirty="0">
                <a:solidFill>
                  <a:schemeClr val="tx1"/>
                </a:solidFill>
                <a:effectLst/>
                <a:latin typeface="Arial" panose="020B0604020202020204" pitchFamily="34" charset="0"/>
                <a:cs typeface="Arial" panose="020B0604020202020204" pitchFamily="34" charset="0"/>
              </a:rPr>
              <a:t>(£224,406)</a:t>
            </a:r>
            <a:r>
              <a:rPr lang="en-US" sz="1800" b="0" i="0" kern="1200" dirty="0">
                <a:solidFill>
                  <a:schemeClr val="tx1"/>
                </a:solidFill>
                <a:effectLst/>
                <a:latin typeface="Arial" panose="020B0604020202020204" pitchFamily="34" charset="0"/>
                <a:cs typeface="Arial" panose="020B0604020202020204" pitchFamily="34" charset="0"/>
              </a:rPr>
              <a:t> of social and economic impact for the 10 main brand partnership managers working in the UK music industry. The key measurable outcomes for them are again increased efficiency, plus better connectivity within the industry and reduced stress.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68110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2251</TotalTime>
  <Words>3582</Words>
  <Application>Microsoft Office PowerPoint</Application>
  <PresentationFormat>Widescreen</PresentationFormat>
  <Paragraphs>164</Paragraphs>
  <Slides>13</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Aptos</vt:lpstr>
      <vt:lpstr>Aptos ExtraBold</vt:lpstr>
      <vt:lpstr>Aptos Light</vt:lpstr>
      <vt:lpstr>Aptos SemiBold</vt:lpstr>
      <vt:lpstr>Arial</vt:lpstr>
      <vt:lpstr>Arial Black</vt:lpstr>
      <vt:lpstr>Arial Narrow</vt:lpstr>
      <vt:lpstr>Calibri</vt:lpstr>
      <vt:lpstr>Helvetica</vt:lpstr>
      <vt:lpstr>Rubik Medium</vt:lpstr>
      <vt:lpstr>Verdana</vt:lpstr>
      <vt:lpstr>1_Office Theme</vt:lpstr>
      <vt:lpstr>Value of a  music manager</vt:lpstr>
      <vt:lpstr>About this research</vt:lpstr>
      <vt:lpstr>About the research team</vt:lpstr>
      <vt:lpstr>The difference to the UK music industry</vt:lpstr>
      <vt:lpstr>The difference to industry stakeholders</vt:lpstr>
      <vt:lpstr>PowerPoint Presentation</vt:lpstr>
      <vt:lpstr>Breaking the economic impact down</vt:lpstr>
      <vt:lpstr>Breaking the economic impact down</vt:lpstr>
      <vt:lpstr>Breaking the economic impact down</vt:lpstr>
      <vt:lpstr>The difference to music-makers</vt:lpstr>
      <vt:lpstr>PowerPoint Presentation</vt:lpstr>
      <vt:lpstr>So what?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Cultural Canvas: xxxx</dc:title>
  <dc:creator>David Lee</dc:creator>
  <cp:lastModifiedBy>Ruth Melville</cp:lastModifiedBy>
  <cp:revision>107</cp:revision>
  <cp:lastPrinted>2024-03-06T13:09:51Z</cp:lastPrinted>
  <dcterms:created xsi:type="dcterms:W3CDTF">2024-02-07T10:09:35Z</dcterms:created>
  <dcterms:modified xsi:type="dcterms:W3CDTF">2025-09-15T14:47:11Z</dcterms:modified>
</cp:coreProperties>
</file>